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9"/>
  </p:notesMasterIdLst>
  <p:sldIdLst>
    <p:sldId id="352" r:id="rId4"/>
    <p:sldId id="363" r:id="rId5"/>
    <p:sldId id="364" r:id="rId6"/>
    <p:sldId id="258" r:id="rId7"/>
    <p:sldId id="1872" r:id="rId8"/>
    <p:sldId id="260" r:id="rId9"/>
    <p:sldId id="261" r:id="rId10"/>
    <p:sldId id="262" r:id="rId11"/>
    <p:sldId id="263" r:id="rId12"/>
    <p:sldId id="366" r:id="rId13"/>
    <p:sldId id="257" r:id="rId14"/>
    <p:sldId id="259" r:id="rId15"/>
    <p:sldId id="1868" r:id="rId16"/>
    <p:sldId id="1869" r:id="rId17"/>
    <p:sldId id="1870" r:id="rId18"/>
    <p:sldId id="1871" r:id="rId19"/>
    <p:sldId id="264" r:id="rId20"/>
    <p:sldId id="267" r:id="rId21"/>
    <p:sldId id="268" r:id="rId22"/>
    <p:sldId id="269" r:id="rId23"/>
    <p:sldId id="270" r:id="rId24"/>
    <p:sldId id="271" r:id="rId25"/>
    <p:sldId id="272" r:id="rId26"/>
    <p:sldId id="275" r:id="rId27"/>
    <p:sldId id="273" r:id="rId28"/>
    <p:sldId id="265" r:id="rId29"/>
    <p:sldId id="292" r:id="rId30"/>
    <p:sldId id="280" r:id="rId31"/>
    <p:sldId id="1878" r:id="rId32"/>
    <p:sldId id="1879" r:id="rId33"/>
    <p:sldId id="1873" r:id="rId34"/>
    <p:sldId id="1882" r:id="rId35"/>
    <p:sldId id="1875" r:id="rId36"/>
    <p:sldId id="1881" r:id="rId37"/>
    <p:sldId id="1867" r:id="rId38"/>
  </p:sldIdLst>
  <p:sldSz cx="9144000" cy="6858000" type="screen4x3"/>
  <p:notesSz cx="6735445" cy="9865995"/>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6" autoAdjust="0"/>
    <p:restoredTop sz="94649"/>
  </p:normalViewPr>
  <p:slideViewPr>
    <p:cSldViewPr showGuides="1">
      <p:cViewPr varScale="1">
        <p:scale>
          <a:sx n="97" d="100"/>
          <a:sy n="97" d="100"/>
        </p:scale>
        <p:origin x="116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notesMaster" Target="notesMasters/notes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bwMode="auto">
          <a:xfrm>
            <a:off x="0" y="0"/>
            <a:ext cx="2918831" cy="4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endParaRPr lang="en-US"/>
          </a:p>
        </p:txBody>
      </p:sp>
      <p:sp>
        <p:nvSpPr>
          <p:cNvPr id="102403" name="Rectangle 3"/>
          <p:cNvSpPr>
            <a:spLocks noGrp="1" noChangeArrowheads="1"/>
          </p:cNvSpPr>
          <p:nvPr>
            <p:ph type="dt" idx="1"/>
          </p:nvPr>
        </p:nvSpPr>
        <p:spPr bwMode="auto">
          <a:xfrm>
            <a:off x="3816932" y="0"/>
            <a:ext cx="2918831" cy="4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a:p>
        </p:txBody>
      </p:sp>
      <p:sp>
        <p:nvSpPr>
          <p:cNvPr id="102404" name="Rectangle 4"/>
          <p:cNvSpPr>
            <a:spLocks noGrp="1" noRot="1" noChangeAspect="1" noChangeArrowheads="1" noTextEdit="1"/>
          </p:cNvSpPr>
          <p:nvPr>
            <p:ph type="sldImg" idx="2"/>
          </p:nvPr>
        </p:nvSpPr>
        <p:spPr bwMode="auto">
          <a:xfrm>
            <a:off x="901700" y="739775"/>
            <a:ext cx="4932363" cy="3700463"/>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5" name="Rectangle 5"/>
          <p:cNvSpPr>
            <a:spLocks noGrp="1" noChangeArrowheads="1"/>
          </p:cNvSpPr>
          <p:nvPr>
            <p:ph type="body" sz="quarter" idx="3"/>
          </p:nvPr>
        </p:nvSpPr>
        <p:spPr bwMode="auto">
          <a:xfrm>
            <a:off x="898102" y="4686499"/>
            <a:ext cx="4939560" cy="4439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406" name="Rectangle 6"/>
          <p:cNvSpPr>
            <a:spLocks noGrp="1" noChangeArrowheads="1"/>
          </p:cNvSpPr>
          <p:nvPr>
            <p:ph type="ftr" sz="quarter" idx="4"/>
          </p:nvPr>
        </p:nvSpPr>
        <p:spPr bwMode="auto">
          <a:xfrm>
            <a:off x="0" y="9372997"/>
            <a:ext cx="2918831" cy="4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a:p>
        </p:txBody>
      </p:sp>
      <p:sp>
        <p:nvSpPr>
          <p:cNvPr id="102407" name="Rectangle 7"/>
          <p:cNvSpPr>
            <a:spLocks noGrp="1" noChangeArrowheads="1"/>
          </p:cNvSpPr>
          <p:nvPr>
            <p:ph type="sldNum" sz="quarter" idx="5"/>
          </p:nvPr>
        </p:nvSpPr>
        <p:spPr bwMode="auto">
          <a:xfrm>
            <a:off x="3816932" y="9372997"/>
            <a:ext cx="2918831" cy="49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4AB9E1EA-688B-4DFA-B5F3-AF02C7C8A64F}"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95234" name="Line 2"/>
          <p:cNvSpPr>
            <a:spLocks noChangeShapeType="1"/>
          </p:cNvSpPr>
          <p:nvPr/>
        </p:nvSpPr>
        <p:spPr bwMode="auto">
          <a:xfrm>
            <a:off x="7315200" y="1066800"/>
            <a:ext cx="0" cy="4495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35"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US" altLang="en-US" noProof="0"/>
              <a:t>Click to edit Master title style</a:t>
            </a:r>
            <a:endParaRPr lang="en-US" altLang="en-US" noProof="0"/>
          </a:p>
        </p:txBody>
      </p:sp>
      <p:sp>
        <p:nvSpPr>
          <p:cNvPr id="95236"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pPr lvl="0"/>
            <a:r>
              <a:rPr lang="en-US" altLang="en-US" noProof="0"/>
              <a:t>Click to edit Master subtitle style</a:t>
            </a:r>
            <a:endParaRPr lang="en-US" altLang="en-US" noProof="0"/>
          </a:p>
        </p:txBody>
      </p:sp>
      <p:sp>
        <p:nvSpPr>
          <p:cNvPr id="95237" name="Rectangle 5"/>
          <p:cNvSpPr>
            <a:spLocks noGrp="1" noChangeArrowheads="1"/>
          </p:cNvSpPr>
          <p:nvPr>
            <p:ph type="dt" sz="half" idx="2"/>
          </p:nvPr>
        </p:nvSpPr>
        <p:spPr/>
        <p:txBody>
          <a:bodyPr/>
          <a:lstStyle>
            <a:lvl1pPr>
              <a:defRPr/>
            </a:lvl1pPr>
          </a:lstStyle>
          <a:p>
            <a:fld id="{4DF65236-0DAA-40E1-94F3-B1BE61EA3C62}" type="datetime1">
              <a:rPr lang="en-US"/>
            </a:fld>
            <a:endParaRPr lang="en-US" altLang="en-US"/>
          </a:p>
        </p:txBody>
      </p:sp>
      <p:sp>
        <p:nvSpPr>
          <p:cNvPr id="95238" name="Rectangle 6"/>
          <p:cNvSpPr>
            <a:spLocks noGrp="1" noChangeArrowheads="1"/>
          </p:cNvSpPr>
          <p:nvPr>
            <p:ph type="ftr" sz="quarter" idx="3"/>
          </p:nvPr>
        </p:nvSpPr>
        <p:spPr/>
        <p:txBody>
          <a:bodyPr/>
          <a:lstStyle>
            <a:lvl1pPr>
              <a:defRPr/>
            </a:lvl1pPr>
          </a:lstStyle>
          <a:p>
            <a:r>
              <a:rPr lang="en-US" altLang="en-US"/>
              <a:t>CSE, Rajshahi University</a:t>
            </a:r>
            <a:endParaRPr lang="en-US" altLang="en-US"/>
          </a:p>
        </p:txBody>
      </p:sp>
      <p:sp>
        <p:nvSpPr>
          <p:cNvPr id="95239" name="Rectangle 7"/>
          <p:cNvSpPr>
            <a:spLocks noGrp="1" noChangeArrowheads="1"/>
          </p:cNvSpPr>
          <p:nvPr>
            <p:ph type="sldNum" sz="quarter" idx="4"/>
          </p:nvPr>
        </p:nvSpPr>
        <p:spPr/>
        <p:txBody>
          <a:bodyPr/>
          <a:lstStyle>
            <a:lvl1pPr>
              <a:defRPr/>
            </a:lvl1pPr>
          </a:lstStyle>
          <a:p>
            <a:fld id="{488D8733-E7B3-4E46-9432-78B1AB13177E}" type="slidenum">
              <a:rPr lang="en-US" altLang="en-US"/>
            </a:fld>
            <a:endParaRPr lang="en-US" altLang="en-US"/>
          </a:p>
        </p:txBody>
      </p:sp>
      <p:grpSp>
        <p:nvGrpSpPr>
          <p:cNvPr id="95240" name="Group 8"/>
          <p:cNvGrpSpPr/>
          <p:nvPr/>
        </p:nvGrpSpPr>
        <p:grpSpPr bwMode="auto">
          <a:xfrm>
            <a:off x="7493000" y="2992438"/>
            <a:ext cx="1338263" cy="2189162"/>
            <a:chOff x="4704" y="1885"/>
            <a:chExt cx="843" cy="1379"/>
          </a:xfrm>
        </p:grpSpPr>
        <p:sp>
          <p:nvSpPr>
            <p:cNvPr id="95241" name="Oval 9"/>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2" name="Oval 10"/>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3" name="Oval 11"/>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4" name="Oval 12"/>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5" name="Oval 13"/>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6" name="Oval 14"/>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7" name="Oval 15"/>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8" name="Oval 16"/>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9" name="Oval 17"/>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0" name="Oval 18"/>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1" name="Oval 19"/>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2" name="Oval 20"/>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3" name="Oval 21"/>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4" name="Oval 22"/>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5" name="Oval 23"/>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6" name="Oval 24"/>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7" name="Oval 25"/>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8" name="Oval 26"/>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59" name="Oval 27"/>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0" name="Oval 28"/>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1" name="Oval 29"/>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2" name="Oval 30"/>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3" name="Oval 31"/>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4" name="Oval 32"/>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5" name="Oval 33"/>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6" name="Oval 34"/>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7" name="Oval 35"/>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8" name="Oval 36"/>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69" name="Oval 37"/>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70" name="Oval 38"/>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71" name="Oval 39"/>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5272" name="Line 40"/>
          <p:cNvSpPr>
            <a:spLocks noChangeShapeType="1"/>
          </p:cNvSpPr>
          <p:nvPr/>
        </p:nvSpPr>
        <p:spPr bwMode="auto">
          <a:xfrm>
            <a:off x="304800" y="2819400"/>
            <a:ext cx="8229600" cy="0"/>
          </a:xfrm>
          <a:prstGeom prst="line">
            <a:avLst/>
          </a:prstGeom>
          <a:noFill/>
          <a:ln w="63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fld id="{A06DD440-FFAC-4EDA-B3AA-C5291317BF17}" type="datetime1">
              <a:rPr lang="en-US"/>
            </a:fld>
            <a:endParaRPr lang="en-US" altLang="en-US"/>
          </a:p>
        </p:txBody>
      </p:sp>
      <p:sp>
        <p:nvSpPr>
          <p:cNvPr id="5" name="Footer Placeholder 4"/>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6" name="Slide Number Placeholder 5"/>
          <p:cNvSpPr>
            <a:spLocks noGrp="1"/>
          </p:cNvSpPr>
          <p:nvPr>
            <p:ph type="sldNum" sz="quarter" idx="12"/>
          </p:nvPr>
        </p:nvSpPr>
        <p:spPr/>
        <p:txBody>
          <a:bodyPr/>
          <a:lstStyle>
            <a:lvl1pPr>
              <a:defRPr/>
            </a:lvl1pPr>
          </a:lstStyle>
          <a:p>
            <a:fld id="{61CFBAF9-185F-4BAA-8617-E5B96FAFB943}"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fld id="{C42A751B-01B7-41CA-9166-2BEDAAFB848D}" type="datetime1">
              <a:rPr lang="en-US"/>
            </a:fld>
            <a:endParaRPr lang="en-US" altLang="en-US"/>
          </a:p>
        </p:txBody>
      </p:sp>
      <p:sp>
        <p:nvSpPr>
          <p:cNvPr id="5" name="Footer Placeholder 4"/>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6" name="Slide Number Placeholder 5"/>
          <p:cNvSpPr>
            <a:spLocks noGrp="1"/>
          </p:cNvSpPr>
          <p:nvPr>
            <p:ph type="sldNum" sz="quarter" idx="12"/>
          </p:nvPr>
        </p:nvSpPr>
        <p:spPr/>
        <p:txBody>
          <a:bodyPr/>
          <a:lstStyle>
            <a:lvl1pPr>
              <a:defRPr/>
            </a:lvl1pPr>
          </a:lstStyle>
          <a:p>
            <a:fld id="{C1EC34F6-634C-4AD9-A347-B2F7F69866AE}"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53660D1-D41C-4DDD-A34D-9F033569083A}" type="slidenum">
              <a:rPr lang="en-US">
                <a:solidFill>
                  <a:srgbClr val="000000"/>
                </a:solidFill>
              </a:rPr>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1561C1B-8111-44F3-8DF6-8B7A36AB433E}" type="slidenum">
              <a:rPr lang="en-US">
                <a:solidFill>
                  <a:srgbClr val="000000"/>
                </a:solidFill>
              </a:rPr>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E3C477F-A9CF-4DE7-B94E-65F4C7D811C1}" type="slidenum">
              <a:rPr lang="en-US">
                <a:solidFill>
                  <a:srgbClr val="000000"/>
                </a:solidFill>
              </a:rPr>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935B627-A7E3-4FC6-A652-A61492E8E0B9}" type="slidenum">
              <a:rPr lang="en-US">
                <a:solidFill>
                  <a:srgbClr val="000000"/>
                </a:solidFill>
              </a:rPr>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75BB2564-0679-46D5-A9B3-581320E3847C}" type="slidenum">
              <a:rPr lang="en-US">
                <a:solidFill>
                  <a:srgbClr val="000000"/>
                </a:solidFill>
              </a:rPr>
            </a:fld>
            <a:endParaRPr lang="en-US">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9B0A39C6-0681-4CA2-88BB-6196393B8614}" type="slidenum">
              <a:rPr lang="en-US">
                <a:solidFill>
                  <a:srgbClr val="000000"/>
                </a:solidFill>
              </a:rPr>
            </a:fld>
            <a:endParaRPr lang="en-US">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65BA025B-C91D-4C45-B724-5166A44484C0}" type="slidenum">
              <a:rPr lang="en-US">
                <a:solidFill>
                  <a:srgbClr val="000000"/>
                </a:solidFill>
              </a:rPr>
            </a:fld>
            <a:endParaRPr lang="en-US">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C989D9FC-D675-4B31-99CF-67BA9EBFAE91}" type="slidenum">
              <a:rPr lang="en-US">
                <a:solidFill>
                  <a:srgbClr val="000000"/>
                </a:solidFill>
              </a:rPr>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fld id="{330EEE71-71C2-4CAE-8C30-36AE96B71520}" type="datetime1">
              <a:rPr lang="en-US"/>
            </a:fld>
            <a:endParaRPr lang="en-US" altLang="en-US"/>
          </a:p>
        </p:txBody>
      </p:sp>
      <p:sp>
        <p:nvSpPr>
          <p:cNvPr id="5" name="Footer Placeholder 4"/>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6" name="Slide Number Placeholder 5"/>
          <p:cNvSpPr>
            <a:spLocks noGrp="1"/>
          </p:cNvSpPr>
          <p:nvPr>
            <p:ph type="sldNum" sz="quarter" idx="12"/>
          </p:nvPr>
        </p:nvSpPr>
        <p:spPr/>
        <p:txBody>
          <a:bodyPr/>
          <a:lstStyle>
            <a:lvl1pPr>
              <a:defRPr/>
            </a:lvl1pPr>
          </a:lstStyle>
          <a:p>
            <a:fld id="{D4677EF7-87BE-4C87-93F9-0D097F09AA7E}" type="slidenum">
              <a:rPr lang="en-US" altLang="en-US"/>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D461BCB-04E9-4AC0-9289-F56E59A8F060}" type="slidenum">
              <a:rPr lang="en-US">
                <a:solidFill>
                  <a:srgbClr val="000000"/>
                </a:solidFill>
              </a:rPr>
            </a:fld>
            <a:endParaRPr lang="en-US">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C2FA3AD-C5A3-4711-9247-5C83FA6681B2}" type="slidenum">
              <a:rPr lang="en-US">
                <a:solidFill>
                  <a:srgbClr val="000000"/>
                </a:solidFill>
              </a:rPr>
            </a:fld>
            <a:endParaRPr lang="en-US">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0664502-B954-4B31-B021-ECA6D4A2536C}" type="slidenum">
              <a:rPr lang="en-US">
                <a:solidFill>
                  <a:srgbClr val="000000"/>
                </a:solidFill>
              </a:rPr>
            </a:fld>
            <a:endParaRPr lang="en-US">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fld id="{174AE834-C0FA-40D6-A310-58AA8B2B4CC6}" type="datetime1">
              <a:rPr lang="en-US"/>
            </a:fld>
            <a:endParaRPr lang="en-US" altLang="en-US"/>
          </a:p>
        </p:txBody>
      </p:sp>
      <p:sp>
        <p:nvSpPr>
          <p:cNvPr id="5" name="Footer Placeholder 4"/>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6" name="Slide Number Placeholder 5"/>
          <p:cNvSpPr>
            <a:spLocks noGrp="1"/>
          </p:cNvSpPr>
          <p:nvPr>
            <p:ph type="sldNum" sz="quarter" idx="12"/>
          </p:nvPr>
        </p:nvSpPr>
        <p:spPr/>
        <p:txBody>
          <a:bodyPr/>
          <a:lstStyle>
            <a:lvl1pPr>
              <a:defRPr/>
            </a:lvl1pPr>
          </a:lstStyle>
          <a:p>
            <a:fld id="{95F76EDF-96F7-4445-8852-95E785FD3693}"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lvl1pPr>
              <a:defRPr/>
            </a:lvl1pPr>
          </a:lstStyle>
          <a:p>
            <a:fld id="{90116B6E-9419-453F-8B89-2A94DE6FB2AA}" type="datetime1">
              <a:rPr lang="en-US"/>
            </a:fld>
            <a:endParaRPr lang="en-US" altLang="en-US"/>
          </a:p>
        </p:txBody>
      </p:sp>
      <p:sp>
        <p:nvSpPr>
          <p:cNvPr id="6" name="Footer Placeholder 5"/>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7" name="Slide Number Placeholder 6"/>
          <p:cNvSpPr>
            <a:spLocks noGrp="1"/>
          </p:cNvSpPr>
          <p:nvPr>
            <p:ph type="sldNum" sz="quarter" idx="12"/>
          </p:nvPr>
        </p:nvSpPr>
        <p:spPr/>
        <p:txBody>
          <a:bodyPr/>
          <a:lstStyle>
            <a:lvl1pPr>
              <a:defRPr/>
            </a:lvl1pPr>
          </a:lstStyle>
          <a:p>
            <a:fld id="{E70BF2FA-C31B-4B7C-B2D0-811D1FE55E1A}"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a:lvl1pPr>
          </a:lstStyle>
          <a:p>
            <a:fld id="{0AFA8087-A7A8-4F78-B013-DA9AC1FF614B}" type="datetime1">
              <a:rPr lang="en-US"/>
            </a:fld>
            <a:endParaRPr lang="en-US" altLang="en-US"/>
          </a:p>
        </p:txBody>
      </p:sp>
      <p:sp>
        <p:nvSpPr>
          <p:cNvPr id="8" name="Footer Placeholder 7"/>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9" name="Slide Number Placeholder 8"/>
          <p:cNvSpPr>
            <a:spLocks noGrp="1"/>
          </p:cNvSpPr>
          <p:nvPr>
            <p:ph type="sldNum" sz="quarter" idx="12"/>
          </p:nvPr>
        </p:nvSpPr>
        <p:spPr/>
        <p:txBody>
          <a:bodyPr/>
          <a:lstStyle>
            <a:lvl1pPr>
              <a:defRPr/>
            </a:lvl1pPr>
          </a:lstStyle>
          <a:p>
            <a:fld id="{CB5AB0DA-9B63-4EC2-8007-92A1FF1A1A1F}"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a:lvl1pPr>
          </a:lstStyle>
          <a:p>
            <a:fld id="{646E1105-4931-4A02-B13E-75B95C2E48DC}" type="datetime1">
              <a:rPr lang="en-US"/>
            </a:fld>
            <a:endParaRPr lang="en-US" altLang="en-US"/>
          </a:p>
        </p:txBody>
      </p:sp>
      <p:sp>
        <p:nvSpPr>
          <p:cNvPr id="4" name="Footer Placeholder 3"/>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5" name="Slide Number Placeholder 4"/>
          <p:cNvSpPr>
            <a:spLocks noGrp="1"/>
          </p:cNvSpPr>
          <p:nvPr>
            <p:ph type="sldNum" sz="quarter" idx="12"/>
          </p:nvPr>
        </p:nvSpPr>
        <p:spPr/>
        <p:txBody>
          <a:bodyPr/>
          <a:lstStyle>
            <a:lvl1pPr>
              <a:defRPr/>
            </a:lvl1pPr>
          </a:lstStyle>
          <a:p>
            <a:fld id="{723E86F8-1C85-4556-83CB-214848C93A25}"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A39FED-0FDA-46AA-9B18-A850B9B99AF7}" type="datetime1">
              <a:rPr lang="en-US"/>
            </a:fld>
            <a:endParaRPr lang="en-US" altLang="en-US"/>
          </a:p>
        </p:txBody>
      </p:sp>
      <p:sp>
        <p:nvSpPr>
          <p:cNvPr id="3" name="Footer Placeholder 2"/>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4" name="Slide Number Placeholder 3"/>
          <p:cNvSpPr>
            <a:spLocks noGrp="1"/>
          </p:cNvSpPr>
          <p:nvPr>
            <p:ph type="sldNum" sz="quarter" idx="12"/>
          </p:nvPr>
        </p:nvSpPr>
        <p:spPr/>
        <p:txBody>
          <a:bodyPr/>
          <a:lstStyle>
            <a:lvl1pPr>
              <a:defRPr/>
            </a:lvl1pPr>
          </a:lstStyle>
          <a:p>
            <a:fld id="{4CBDF22E-1F11-4B30-8CCA-82E34AFB8F26}"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DC14A9BC-1356-4CB4-8F81-74192B19D274}" type="datetime1">
              <a:rPr lang="en-US"/>
            </a:fld>
            <a:endParaRPr lang="en-US" altLang="en-US"/>
          </a:p>
        </p:txBody>
      </p:sp>
      <p:sp>
        <p:nvSpPr>
          <p:cNvPr id="6" name="Footer Placeholder 5"/>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7" name="Slide Number Placeholder 6"/>
          <p:cNvSpPr>
            <a:spLocks noGrp="1"/>
          </p:cNvSpPr>
          <p:nvPr>
            <p:ph type="sldNum" sz="quarter" idx="12"/>
          </p:nvPr>
        </p:nvSpPr>
        <p:spPr/>
        <p:txBody>
          <a:bodyPr/>
          <a:lstStyle>
            <a:lvl1pPr>
              <a:defRPr/>
            </a:lvl1pPr>
          </a:lstStyle>
          <a:p>
            <a:fld id="{0306AB50-8F0F-4456-9C28-EB547B35339F}"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fld id="{9B0EE3BE-612A-4290-9389-9E5D8F8C6298}" type="datetime1">
              <a:rPr lang="en-US"/>
            </a:fld>
            <a:endParaRPr lang="en-US" altLang="en-US"/>
          </a:p>
        </p:txBody>
      </p:sp>
      <p:sp>
        <p:nvSpPr>
          <p:cNvPr id="6" name="Footer Placeholder 5"/>
          <p:cNvSpPr>
            <a:spLocks noGrp="1"/>
          </p:cNvSpPr>
          <p:nvPr>
            <p:ph type="ftr" sz="quarter" idx="11"/>
          </p:nvPr>
        </p:nvSpPr>
        <p:spPr/>
        <p:txBody>
          <a:bodyPr/>
          <a:lstStyle>
            <a:lvl1pPr>
              <a:defRPr/>
            </a:lvl1pPr>
          </a:lstStyle>
          <a:p>
            <a:r>
              <a:rPr lang="en-US" altLang="en-US"/>
              <a:t>CSE, Rajshahi University</a:t>
            </a:r>
            <a:endParaRPr lang="en-US" altLang="en-US"/>
          </a:p>
        </p:txBody>
      </p:sp>
      <p:sp>
        <p:nvSpPr>
          <p:cNvPr id="7" name="Slide Number Placeholder 6"/>
          <p:cNvSpPr>
            <a:spLocks noGrp="1"/>
          </p:cNvSpPr>
          <p:nvPr>
            <p:ph type="sldNum" sz="quarter" idx="12"/>
          </p:nvPr>
        </p:nvSpPr>
        <p:spPr/>
        <p:txBody>
          <a:bodyPr/>
          <a:lstStyle>
            <a:lvl1pPr>
              <a:defRPr/>
            </a:lvl1pPr>
          </a:lstStyle>
          <a:p>
            <a:fld id="{E284713F-E29D-49D0-8930-DEAA1EA722BF}"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Line 2"/>
          <p:cNvSpPr>
            <a:spLocks noChangeShapeType="1"/>
          </p:cNvSpPr>
          <p:nvPr/>
        </p:nvSpPr>
        <p:spPr bwMode="auto">
          <a:xfrm>
            <a:off x="7962900" y="152400"/>
            <a:ext cx="0" cy="1524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1" name="Rectangle 3"/>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en-US" altLang="en-US"/>
              <a:t>Click to edit Master title style</a:t>
            </a:r>
            <a:endParaRPr lang="en-US" altLang="en-US"/>
          </a:p>
        </p:txBody>
      </p:sp>
      <p:sp>
        <p:nvSpPr>
          <p:cNvPr id="94212"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94213" name="Rectangle 5"/>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a:lvl1pPr>
          </a:lstStyle>
          <a:p>
            <a:fld id="{0E097A76-C5EF-414F-9BA2-23638C527C07}" type="datetime1">
              <a:rPr lang="en-US"/>
            </a:fld>
            <a:endParaRPr lang="en-US" altLang="en-US"/>
          </a:p>
        </p:txBody>
      </p:sp>
      <p:sp>
        <p:nvSpPr>
          <p:cNvPr id="94214"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00"/>
            </a:lvl1pPr>
          </a:lstStyle>
          <a:p>
            <a:r>
              <a:rPr lang="en-US" altLang="en-US"/>
              <a:t>CSE, Rajshahi University</a:t>
            </a:r>
            <a:endParaRPr lang="en-US" altLang="en-US"/>
          </a:p>
        </p:txBody>
      </p:sp>
      <p:sp>
        <p:nvSpPr>
          <p:cNvPr id="94215"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a:lvl1pPr>
          </a:lstStyle>
          <a:p>
            <a:fld id="{5DB666FD-0BFD-4856-9249-A9DFF2B331B6}" type="slidenum">
              <a:rPr lang="en-US" altLang="en-US"/>
            </a:fld>
            <a:endParaRPr lang="en-US" altLang="en-US"/>
          </a:p>
        </p:txBody>
      </p:sp>
      <p:grpSp>
        <p:nvGrpSpPr>
          <p:cNvPr id="94216" name="Group 8"/>
          <p:cNvGrpSpPr/>
          <p:nvPr userDrawn="1"/>
        </p:nvGrpSpPr>
        <p:grpSpPr bwMode="auto">
          <a:xfrm>
            <a:off x="8153400" y="152400"/>
            <a:ext cx="792163" cy="1295400"/>
            <a:chOff x="5136" y="960"/>
            <a:chExt cx="528" cy="864"/>
          </a:xfrm>
        </p:grpSpPr>
        <p:sp>
          <p:nvSpPr>
            <p:cNvPr id="94217" name="Oval 9"/>
            <p:cNvSpPr>
              <a:spLocks noChangeArrowheads="1"/>
            </p:cNvSpPr>
            <p:nvPr userDrawn="1"/>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18" name="Oval 10"/>
            <p:cNvSpPr>
              <a:spLocks noChangeArrowheads="1"/>
            </p:cNvSpPr>
            <p:nvPr userDrawn="1"/>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19" name="Oval 11"/>
            <p:cNvSpPr>
              <a:spLocks noChangeArrowheads="1"/>
            </p:cNvSpPr>
            <p:nvPr userDrawn="1"/>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0" name="Oval 12"/>
            <p:cNvSpPr>
              <a:spLocks noChangeArrowheads="1"/>
            </p:cNvSpPr>
            <p:nvPr userDrawn="1"/>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1" name="Oval 13"/>
            <p:cNvSpPr>
              <a:spLocks noChangeArrowheads="1"/>
            </p:cNvSpPr>
            <p:nvPr userDrawn="1"/>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2" name="Oval 14"/>
            <p:cNvSpPr>
              <a:spLocks noChangeArrowheads="1"/>
            </p:cNvSpPr>
            <p:nvPr userDrawn="1"/>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3" name="Oval 15"/>
            <p:cNvSpPr>
              <a:spLocks noChangeArrowheads="1"/>
            </p:cNvSpPr>
            <p:nvPr userDrawn="1"/>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4" name="Oval 16"/>
            <p:cNvSpPr>
              <a:spLocks noChangeArrowheads="1"/>
            </p:cNvSpPr>
            <p:nvPr userDrawn="1"/>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5" name="Oval 17"/>
            <p:cNvSpPr>
              <a:spLocks noChangeArrowheads="1"/>
            </p:cNvSpPr>
            <p:nvPr userDrawn="1"/>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6" name="Oval 18"/>
            <p:cNvSpPr>
              <a:spLocks noChangeArrowheads="1"/>
            </p:cNvSpPr>
            <p:nvPr userDrawn="1"/>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7" name="Oval 19"/>
            <p:cNvSpPr>
              <a:spLocks noChangeArrowheads="1"/>
            </p:cNvSpPr>
            <p:nvPr userDrawn="1"/>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8" name="Oval 20"/>
            <p:cNvSpPr>
              <a:spLocks noChangeArrowheads="1"/>
            </p:cNvSpPr>
            <p:nvPr userDrawn="1"/>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29" name="Oval 21"/>
            <p:cNvSpPr>
              <a:spLocks noChangeArrowheads="1"/>
            </p:cNvSpPr>
            <p:nvPr userDrawn="1"/>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0" name="Oval 22"/>
            <p:cNvSpPr>
              <a:spLocks noChangeArrowheads="1"/>
            </p:cNvSpPr>
            <p:nvPr userDrawn="1"/>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1" name="Oval 23"/>
            <p:cNvSpPr>
              <a:spLocks noChangeArrowheads="1"/>
            </p:cNvSpPr>
            <p:nvPr userDrawn="1"/>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2" name="Oval 24"/>
            <p:cNvSpPr>
              <a:spLocks noChangeArrowheads="1"/>
            </p:cNvSpPr>
            <p:nvPr userDrawn="1"/>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3" name="Oval 25"/>
            <p:cNvSpPr>
              <a:spLocks noChangeArrowheads="1"/>
            </p:cNvSpPr>
            <p:nvPr userDrawn="1"/>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4" name="Oval 26"/>
            <p:cNvSpPr>
              <a:spLocks noChangeArrowheads="1"/>
            </p:cNvSpPr>
            <p:nvPr userDrawn="1"/>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5" name="Oval 27"/>
            <p:cNvSpPr>
              <a:spLocks noChangeArrowheads="1"/>
            </p:cNvSpPr>
            <p:nvPr userDrawn="1"/>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6" name="Oval 28"/>
            <p:cNvSpPr>
              <a:spLocks noChangeArrowheads="1"/>
            </p:cNvSpPr>
            <p:nvPr userDrawn="1"/>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7" name="Oval 29"/>
            <p:cNvSpPr>
              <a:spLocks noChangeArrowheads="1"/>
            </p:cNvSpPr>
            <p:nvPr userDrawn="1"/>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8" name="Oval 30"/>
            <p:cNvSpPr>
              <a:spLocks noChangeArrowheads="1"/>
            </p:cNvSpPr>
            <p:nvPr userDrawn="1"/>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39" name="Oval 31"/>
            <p:cNvSpPr>
              <a:spLocks noChangeArrowheads="1"/>
            </p:cNvSpPr>
            <p:nvPr userDrawn="1"/>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0" name="Oval 32"/>
            <p:cNvSpPr>
              <a:spLocks noChangeArrowheads="1"/>
            </p:cNvSpPr>
            <p:nvPr userDrawn="1"/>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1" name="Oval 33"/>
            <p:cNvSpPr>
              <a:spLocks noChangeArrowheads="1"/>
            </p:cNvSpPr>
            <p:nvPr userDrawn="1"/>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2" name="Oval 34"/>
            <p:cNvSpPr>
              <a:spLocks noChangeArrowheads="1"/>
            </p:cNvSpPr>
            <p:nvPr userDrawn="1"/>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3" name="Oval 35"/>
            <p:cNvSpPr>
              <a:spLocks noChangeArrowheads="1"/>
            </p:cNvSpPr>
            <p:nvPr userDrawn="1"/>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4" name="Oval 36"/>
            <p:cNvSpPr>
              <a:spLocks noChangeArrowheads="1"/>
            </p:cNvSpPr>
            <p:nvPr userDrawn="1"/>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5" name="Oval 37"/>
            <p:cNvSpPr>
              <a:spLocks noChangeArrowheads="1"/>
            </p:cNvSpPr>
            <p:nvPr userDrawn="1"/>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6" name="Oval 38"/>
            <p:cNvSpPr>
              <a:spLocks noChangeArrowheads="1"/>
            </p:cNvSpPr>
            <p:nvPr userDrawn="1"/>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47" name="Oval 39"/>
            <p:cNvSpPr>
              <a:spLocks noChangeArrowheads="1"/>
            </p:cNvSpPr>
            <p:nvPr userDrawn="1"/>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defRPr>
      </a:lvl2pPr>
      <a:lvl3pPr algn="l" rtl="0" fontAlgn="base">
        <a:spcBef>
          <a:spcPct val="0"/>
        </a:spcBef>
        <a:spcAft>
          <a:spcPct val="0"/>
        </a:spcAft>
        <a:defRPr sz="3900" b="1">
          <a:solidFill>
            <a:schemeClr val="tx2"/>
          </a:solidFill>
          <a:latin typeface="Arial" panose="020B0604020202020204" pitchFamily="34" charset="0"/>
        </a:defRPr>
      </a:lvl3pPr>
      <a:lvl4pPr algn="l" rtl="0" fontAlgn="base">
        <a:spcBef>
          <a:spcPct val="0"/>
        </a:spcBef>
        <a:spcAft>
          <a:spcPct val="0"/>
        </a:spcAft>
        <a:defRPr sz="3900" b="1">
          <a:solidFill>
            <a:schemeClr val="tx2"/>
          </a:solidFill>
          <a:latin typeface="Arial" panose="020B0604020202020204" pitchFamily="34" charset="0"/>
        </a:defRPr>
      </a:lvl4pPr>
      <a:lvl5pPr algn="l" rtl="0" fontAlgn="base">
        <a:spcBef>
          <a:spcPct val="0"/>
        </a:spcBef>
        <a:spcAft>
          <a:spcPct val="0"/>
        </a:spcAft>
        <a:defRPr sz="3900" b="1">
          <a:solidFill>
            <a:schemeClr val="tx2"/>
          </a:solidFill>
          <a:latin typeface="Arial" panose="020B0604020202020204" pitchFamily="34" charset="0"/>
        </a:defRPr>
      </a:lvl5pPr>
      <a:lvl6pPr marL="457200" algn="l" rtl="0" fontAlgn="base">
        <a:spcBef>
          <a:spcPct val="0"/>
        </a:spcBef>
        <a:spcAft>
          <a:spcPct val="0"/>
        </a:spcAft>
        <a:defRPr sz="3900" b="1">
          <a:solidFill>
            <a:schemeClr val="tx2"/>
          </a:solidFill>
          <a:latin typeface="Arial" panose="020B0604020202020204" pitchFamily="34" charset="0"/>
        </a:defRPr>
      </a:lvl6pPr>
      <a:lvl7pPr marL="914400" algn="l" rtl="0" fontAlgn="base">
        <a:spcBef>
          <a:spcPct val="0"/>
        </a:spcBef>
        <a:spcAft>
          <a:spcPct val="0"/>
        </a:spcAft>
        <a:defRPr sz="3900" b="1">
          <a:solidFill>
            <a:schemeClr val="tx2"/>
          </a:solidFill>
          <a:latin typeface="Arial" panose="020B0604020202020204" pitchFamily="34" charset="0"/>
        </a:defRPr>
      </a:lvl7pPr>
      <a:lvl8pPr marL="1371600" algn="l" rtl="0" fontAlgn="base">
        <a:spcBef>
          <a:spcPct val="0"/>
        </a:spcBef>
        <a:spcAft>
          <a:spcPct val="0"/>
        </a:spcAft>
        <a:defRPr sz="3900" b="1">
          <a:solidFill>
            <a:schemeClr val="tx2"/>
          </a:solidFill>
          <a:latin typeface="Arial" panose="020B0604020202020204" pitchFamily="34" charset="0"/>
        </a:defRPr>
      </a:lvl8pPr>
      <a:lvl9pPr marL="1828800" algn="l" rtl="0" fontAlgn="base">
        <a:spcBef>
          <a:spcPct val="0"/>
        </a:spcBef>
        <a:spcAft>
          <a:spcPct val="0"/>
        </a:spcAft>
        <a:defRPr sz="39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fontAlgn="base">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4005" algn="l" rtl="0" fontAlgn="base">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430" indent="-292100" algn="l" rtl="0" fontAlgn="base">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9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t>Click to edit Master title style</a:t>
            </a:r>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lang="en-US">
              <a:solidFill>
                <a:srgbClr val="000000"/>
              </a:solidFill>
              <a:latin typeface="Times New Roman" panose="02020603050405020304"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solidFill>
                <a:srgbClr val="000000"/>
              </a:solidFill>
              <a:latin typeface="Times New Roman" panose="02020603050405020304"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F02BA580-6787-4144-B0E9-7959F3DE59CE}" type="slidenum">
              <a:rPr lang="en-US">
                <a:solidFill>
                  <a:srgbClr val="000000"/>
                </a:solidFill>
                <a:latin typeface="Times New Roman" panose="02020603050405020304" pitchFamily="18" charset="0"/>
              </a:rPr>
            </a:fld>
            <a:endParaRPr lang="en-US">
              <a:solidFill>
                <a:srgbClr val="000000"/>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3800" y="685800"/>
            <a:ext cx="1676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178283" y="2895600"/>
            <a:ext cx="6787436" cy="3170099"/>
          </a:xfrm>
          <a:prstGeom prst="rect">
            <a:avLst/>
          </a:prstGeom>
          <a:noFill/>
        </p:spPr>
        <p:txBody>
          <a:bodyPr wrap="none" lIns="91440" tIns="45720" rIns="91440" bIns="45720">
            <a:spAutoFit/>
          </a:bodyPr>
          <a:lstStyle/>
          <a:p>
            <a:pPr algn="ctr"/>
            <a:r>
              <a:rPr lang="en-US" sz="32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rPr>
              <a:t>Lecture 07: Digital System Design</a:t>
            </a:r>
            <a:endParaRPr lang="en-US" sz="32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endParaRPr>
          </a:p>
          <a:p>
            <a:pPr algn="ctr"/>
            <a:endPar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endParaRPr>
          </a:p>
          <a:p>
            <a:pPr algn="ctr"/>
            <a:r>
              <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rPr>
              <a:t>Dept. of Computer Sc. and </a:t>
            </a:r>
            <a:r>
              <a:rPr lang="en-US" sz="2400" b="1" dirty="0" err="1">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rPr>
              <a:t>Engg</a:t>
            </a:r>
            <a:r>
              <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rPr>
              <a:t>.</a:t>
            </a:r>
            <a:endPar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endParaRPr>
          </a:p>
          <a:p>
            <a:pPr algn="ctr"/>
            <a:r>
              <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rPr>
              <a:t>University of </a:t>
            </a:r>
            <a:r>
              <a:rPr lang="en-US" sz="2400" b="1" dirty="0" err="1">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rPr>
              <a:t>Rajshahi</a:t>
            </a:r>
            <a:endPar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endParaRPr>
          </a:p>
          <a:p>
            <a:pPr algn="ctr"/>
            <a:r>
              <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rPr>
              <a:t>www.ru.ac.bd</a:t>
            </a:r>
            <a:endParaRPr lang="en-US" sz="2400" b="1" dirty="0">
              <a:ln w="19050">
                <a:solidFill>
                  <a:srgbClr val="000000">
                    <a:lumMod val="65000"/>
                    <a:lumOff val="35000"/>
                  </a:srgbClr>
                </a:solidFill>
                <a:prstDash val="solid"/>
              </a:ln>
              <a:solidFill>
                <a:srgbClr val="000066"/>
              </a:solidFill>
              <a:effectLst>
                <a:outerShdw blurRad="50000" dist="50800" dir="7500000" algn="tl">
                  <a:srgbClr val="000000">
                    <a:shade val="5000"/>
                    <a:alpha val="35000"/>
                  </a:srgbClr>
                </a:outerShdw>
              </a:effectLst>
              <a:cs typeface="Arial" panose="020B0604020202020204" pitchFamily="34" charset="0"/>
            </a:endParaRPr>
          </a:p>
          <a:p>
            <a:pPr algn="ctr"/>
            <a:endParaRPr lang="en-US" sz="2400" b="1" dirty="0">
              <a:ln w="19050">
                <a:solidFill>
                  <a:srgbClr val="000000">
                    <a:lumMod val="65000"/>
                    <a:lumOff val="35000"/>
                  </a:srgbClr>
                </a:solidFill>
                <a:prstDash val="solid"/>
              </a:ln>
              <a:solidFill>
                <a:srgbClr val="000000">
                  <a:lumMod val="65000"/>
                  <a:lumOff val="35000"/>
                </a:srgbClr>
              </a:solidFill>
              <a:effectLst>
                <a:outerShdw blurRad="50000" dist="50800" dir="7500000" algn="tl">
                  <a:srgbClr val="000000">
                    <a:shade val="5000"/>
                    <a:alpha val="35000"/>
                  </a:srgbClr>
                </a:outerShdw>
              </a:effectLst>
              <a:cs typeface="Arial" panose="020B0604020202020204" pitchFamily="34" charset="0"/>
            </a:endParaRPr>
          </a:p>
          <a:p>
            <a:pPr algn="ctr"/>
            <a:r>
              <a:rPr lang="en-US" sz="2400" b="1" dirty="0">
                <a:ln w="19050">
                  <a:solidFill>
                    <a:srgbClr val="000000">
                      <a:lumMod val="65000"/>
                      <a:lumOff val="35000"/>
                    </a:srgbClr>
                  </a:solidFill>
                  <a:prstDash val="solid"/>
                </a:ln>
                <a:solidFill>
                  <a:srgbClr val="000000">
                    <a:lumMod val="65000"/>
                    <a:lumOff val="35000"/>
                  </a:srgbClr>
                </a:solidFill>
                <a:effectLst>
                  <a:outerShdw blurRad="50000" dist="50800" dir="7500000" algn="tl">
                    <a:srgbClr val="000000">
                      <a:shade val="5000"/>
                      <a:alpha val="35000"/>
                    </a:srgbClr>
                  </a:outerShdw>
                </a:effectLst>
                <a:cs typeface="Arial" panose="020B0604020202020204" pitchFamily="34" charset="0"/>
              </a:rPr>
              <a:t>Dr. Mahboob Qaosar</a:t>
            </a:r>
            <a:endParaRPr lang="en-US" sz="2400" b="1" dirty="0">
              <a:ln w="19050">
                <a:solidFill>
                  <a:srgbClr val="000000">
                    <a:lumMod val="65000"/>
                    <a:lumOff val="35000"/>
                  </a:srgbClr>
                </a:solidFill>
                <a:prstDash val="solid"/>
              </a:ln>
              <a:solidFill>
                <a:srgbClr val="000000">
                  <a:lumMod val="65000"/>
                  <a:lumOff val="35000"/>
                </a:srgbClr>
              </a:solidFill>
              <a:effectLst>
                <a:outerShdw blurRad="50000" dist="50800" dir="7500000" algn="tl">
                  <a:srgbClr val="000000">
                    <a:shade val="5000"/>
                    <a:alpha val="35000"/>
                  </a:srgbClr>
                </a:outerShdw>
              </a:effectLst>
              <a:cs typeface="Arial" panose="020B0604020202020204" pitchFamily="34" charset="0"/>
            </a:endParaRPr>
          </a:p>
          <a:p>
            <a:pPr algn="ctr"/>
            <a:endParaRPr lang="en-US" sz="2400" b="1" dirty="0">
              <a:ln w="19050">
                <a:solidFill>
                  <a:srgbClr val="000000">
                    <a:lumMod val="65000"/>
                    <a:lumOff val="35000"/>
                  </a:srgbClr>
                </a:solidFill>
                <a:prstDash val="solid"/>
              </a:ln>
              <a:solidFill>
                <a:srgbClr val="000000">
                  <a:lumMod val="65000"/>
                  <a:lumOff val="35000"/>
                </a:srgbClr>
              </a:solidFill>
              <a:effectLst>
                <a:outerShdw blurRad="50000" dist="50800" dir="7500000" algn="tl">
                  <a:srgbClr val="000000">
                    <a:shade val="5000"/>
                    <a:alpha val="35000"/>
                  </a:srgbClr>
                </a:outerShdw>
              </a:effectLst>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Shift-register applications</a:t>
            </a:r>
            <a:endParaRPr lang="en-US" altLang="en-US"/>
          </a:p>
        </p:txBody>
      </p:sp>
      <p:sp>
        <p:nvSpPr>
          <p:cNvPr id="7171" name="Rectangle 3"/>
          <p:cNvSpPr>
            <a:spLocks noGrp="1" noChangeArrowheads="1"/>
          </p:cNvSpPr>
          <p:nvPr>
            <p:ph type="body" idx="1"/>
          </p:nvPr>
        </p:nvSpPr>
        <p:spPr>
          <a:xfrm>
            <a:off x="665163" y="1397000"/>
            <a:ext cx="7777162" cy="3151188"/>
          </a:xfrm>
        </p:spPr>
        <p:txBody>
          <a:bodyPr/>
          <a:lstStyle/>
          <a:p>
            <a:r>
              <a:rPr lang="en-US" altLang="en-US" sz="2400" dirty="0"/>
              <a:t>Parallel-to-serial conversion for signal transmission</a:t>
            </a:r>
            <a:endParaRPr lang="en-US" altLang="en-US" sz="2400" dirty="0"/>
          </a:p>
          <a:p>
            <a:endParaRPr lang="en-US" altLang="en-US" sz="2400" dirty="0"/>
          </a:p>
          <a:p>
            <a:endParaRPr lang="en-US" altLang="en-US" sz="2400" dirty="0"/>
          </a:p>
          <a:p>
            <a:pPr marL="0" indent="0">
              <a:buNone/>
            </a:pPr>
            <a:endParaRPr lang="en-US" altLang="en-US" sz="2400" dirty="0"/>
          </a:p>
          <a:p>
            <a:pPr lvl="1">
              <a:lnSpc>
                <a:spcPct val="150000"/>
              </a:lnSpc>
            </a:pPr>
            <a:endParaRPr lang="en-US" altLang="en-US" sz="2400" dirty="0"/>
          </a:p>
          <a:p>
            <a:pPr lvl="1">
              <a:lnSpc>
                <a:spcPct val="150000"/>
              </a:lnSpc>
            </a:pPr>
            <a:endParaRPr lang="en-US" altLang="en-US" sz="2400" dirty="0"/>
          </a:p>
          <a:p>
            <a:r>
              <a:rPr lang="en-US" altLang="en-US" sz="2400" dirty="0"/>
              <a:t>Pattern recognition (circuit recognizes 1001)</a:t>
            </a:r>
            <a:endParaRPr lang="en-US" altLang="en-US" sz="2400" dirty="0"/>
          </a:p>
        </p:txBody>
      </p:sp>
      <p:grpSp>
        <p:nvGrpSpPr>
          <p:cNvPr id="7172" name="Group 4"/>
          <p:cNvGrpSpPr/>
          <p:nvPr/>
        </p:nvGrpSpPr>
        <p:grpSpPr bwMode="auto">
          <a:xfrm>
            <a:off x="1146175" y="5062538"/>
            <a:ext cx="7394575" cy="1338262"/>
            <a:chOff x="557" y="2892"/>
            <a:chExt cx="4904" cy="936"/>
          </a:xfrm>
        </p:grpSpPr>
        <p:sp>
          <p:nvSpPr>
            <p:cNvPr id="7203" name="Line 5"/>
            <p:cNvSpPr>
              <a:spLocks noChangeShapeType="1"/>
            </p:cNvSpPr>
            <p:nvPr/>
          </p:nvSpPr>
          <p:spPr bwMode="auto">
            <a:xfrm>
              <a:off x="3265" y="2932"/>
              <a:ext cx="112" cy="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04" name="Line 6"/>
            <p:cNvSpPr>
              <a:spLocks noChangeShapeType="1"/>
            </p:cNvSpPr>
            <p:nvPr/>
          </p:nvSpPr>
          <p:spPr bwMode="auto">
            <a:xfrm flipV="1">
              <a:off x="3265" y="3004"/>
              <a:ext cx="112" cy="9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05" name="Line 7"/>
            <p:cNvSpPr>
              <a:spLocks noChangeShapeType="1"/>
            </p:cNvSpPr>
            <p:nvPr/>
          </p:nvSpPr>
          <p:spPr bwMode="auto">
            <a:xfrm>
              <a:off x="3261" y="2932"/>
              <a:ext cx="0" cy="1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06" name="Oval 8"/>
            <p:cNvSpPr>
              <a:spLocks noChangeArrowheads="1"/>
            </p:cNvSpPr>
            <p:nvPr/>
          </p:nvSpPr>
          <p:spPr bwMode="auto">
            <a:xfrm>
              <a:off x="3385" y="2996"/>
              <a:ext cx="32" cy="32"/>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07" name="Line 9"/>
            <p:cNvSpPr>
              <a:spLocks noChangeShapeType="1"/>
            </p:cNvSpPr>
            <p:nvPr/>
          </p:nvSpPr>
          <p:spPr bwMode="auto">
            <a:xfrm>
              <a:off x="3633" y="3012"/>
              <a:ext cx="112" cy="8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08" name="Line 10"/>
            <p:cNvSpPr>
              <a:spLocks noChangeShapeType="1"/>
            </p:cNvSpPr>
            <p:nvPr/>
          </p:nvSpPr>
          <p:spPr bwMode="auto">
            <a:xfrm flipV="1">
              <a:off x="3633" y="3092"/>
              <a:ext cx="112" cy="8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09" name="Line 11"/>
            <p:cNvSpPr>
              <a:spLocks noChangeShapeType="1"/>
            </p:cNvSpPr>
            <p:nvPr/>
          </p:nvSpPr>
          <p:spPr bwMode="auto">
            <a:xfrm>
              <a:off x="3629" y="3012"/>
              <a:ext cx="0" cy="16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10" name="Oval 12"/>
            <p:cNvSpPr>
              <a:spLocks noChangeArrowheads="1"/>
            </p:cNvSpPr>
            <p:nvPr/>
          </p:nvSpPr>
          <p:spPr bwMode="auto">
            <a:xfrm>
              <a:off x="3753" y="3084"/>
              <a:ext cx="32" cy="32"/>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1" name="Line 13"/>
            <p:cNvSpPr>
              <a:spLocks noChangeShapeType="1"/>
            </p:cNvSpPr>
            <p:nvPr/>
          </p:nvSpPr>
          <p:spPr bwMode="auto">
            <a:xfrm>
              <a:off x="4457" y="2952"/>
              <a:ext cx="19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12" name="Line 14"/>
            <p:cNvSpPr>
              <a:spLocks noChangeShapeType="1"/>
            </p:cNvSpPr>
            <p:nvPr/>
          </p:nvSpPr>
          <p:spPr bwMode="auto">
            <a:xfrm>
              <a:off x="4457" y="3152"/>
              <a:ext cx="19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13" name="Line 15"/>
            <p:cNvSpPr>
              <a:spLocks noChangeShapeType="1"/>
            </p:cNvSpPr>
            <p:nvPr/>
          </p:nvSpPr>
          <p:spPr bwMode="auto">
            <a:xfrm>
              <a:off x="4453" y="2956"/>
              <a:ext cx="0" cy="19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14" name="Arc 16"/>
            <p:cNvSpPr/>
            <p:nvPr/>
          </p:nvSpPr>
          <p:spPr bwMode="auto">
            <a:xfrm>
              <a:off x="4653" y="2961"/>
              <a:ext cx="88" cy="100"/>
            </a:xfrm>
            <a:custGeom>
              <a:avLst/>
              <a:gdLst>
                <a:gd name="T0" fmla="*/ 0 w 21600"/>
                <a:gd name="T1" fmla="*/ 0 h 21600"/>
                <a:gd name="T2" fmla="*/ 88 w 21600"/>
                <a:gd name="T3" fmla="*/ 100 h 21600"/>
                <a:gd name="T4" fmla="*/ 0 w 21600"/>
                <a:gd name="T5" fmla="*/ 1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5" name="Arc 17"/>
            <p:cNvSpPr/>
            <p:nvPr/>
          </p:nvSpPr>
          <p:spPr bwMode="auto">
            <a:xfrm>
              <a:off x="4653" y="2957"/>
              <a:ext cx="92" cy="104"/>
            </a:xfrm>
            <a:custGeom>
              <a:avLst/>
              <a:gdLst>
                <a:gd name="T0" fmla="*/ 0 w 21600"/>
                <a:gd name="T1" fmla="*/ 0 h 21600"/>
                <a:gd name="T2" fmla="*/ 92 w 21600"/>
                <a:gd name="T3" fmla="*/ 104 h 21600"/>
                <a:gd name="T4" fmla="*/ 0 w 21600"/>
                <a:gd name="T5" fmla="*/ 10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6" name="Arc 18"/>
            <p:cNvSpPr/>
            <p:nvPr/>
          </p:nvSpPr>
          <p:spPr bwMode="auto">
            <a:xfrm>
              <a:off x="4653" y="3052"/>
              <a:ext cx="88" cy="100"/>
            </a:xfrm>
            <a:custGeom>
              <a:avLst/>
              <a:gdLst>
                <a:gd name="T0" fmla="*/ 88 w 21600"/>
                <a:gd name="T1" fmla="*/ 0 h 21600"/>
                <a:gd name="T2" fmla="*/ 0 w 21600"/>
                <a:gd name="T3" fmla="*/ 10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7" name="Arc 19"/>
            <p:cNvSpPr/>
            <p:nvPr/>
          </p:nvSpPr>
          <p:spPr bwMode="auto">
            <a:xfrm>
              <a:off x="4653" y="3052"/>
              <a:ext cx="92" cy="104"/>
            </a:xfrm>
            <a:custGeom>
              <a:avLst/>
              <a:gdLst>
                <a:gd name="T0" fmla="*/ 92 w 21600"/>
                <a:gd name="T1" fmla="*/ 0 h 21600"/>
                <a:gd name="T2" fmla="*/ 0 w 21600"/>
                <a:gd name="T3" fmla="*/ 104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8" name="Oval 20"/>
            <p:cNvSpPr>
              <a:spLocks noChangeArrowheads="1"/>
            </p:cNvSpPr>
            <p:nvPr/>
          </p:nvSpPr>
          <p:spPr bwMode="auto">
            <a:xfrm>
              <a:off x="4757" y="3040"/>
              <a:ext cx="24" cy="32"/>
            </a:xfrm>
            <a:prstGeom prst="ellipse">
              <a:avLst/>
            </a:prstGeom>
            <a:solidFill>
              <a:srgbClr val="FFFF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19" name="Oval 21"/>
            <p:cNvSpPr>
              <a:spLocks noChangeArrowheads="1"/>
            </p:cNvSpPr>
            <p:nvPr/>
          </p:nvSpPr>
          <p:spPr bwMode="auto">
            <a:xfrm>
              <a:off x="4745" y="3036"/>
              <a:ext cx="40" cy="40"/>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20" name="Line 22"/>
            <p:cNvSpPr>
              <a:spLocks noChangeShapeType="1"/>
            </p:cNvSpPr>
            <p:nvPr/>
          </p:nvSpPr>
          <p:spPr bwMode="auto">
            <a:xfrm>
              <a:off x="4453" y="2892"/>
              <a:ext cx="0" cy="5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21" name="Line 23"/>
            <p:cNvSpPr>
              <a:spLocks noChangeShapeType="1"/>
            </p:cNvSpPr>
            <p:nvPr/>
          </p:nvSpPr>
          <p:spPr bwMode="auto">
            <a:xfrm flipV="1">
              <a:off x="4453" y="3148"/>
              <a:ext cx="0" cy="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22" name="Line 24"/>
            <p:cNvSpPr>
              <a:spLocks noChangeShapeType="1"/>
            </p:cNvSpPr>
            <p:nvPr/>
          </p:nvSpPr>
          <p:spPr bwMode="auto">
            <a:xfrm>
              <a:off x="3553" y="3096"/>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23" name="Line 25"/>
            <p:cNvSpPr>
              <a:spLocks noChangeShapeType="1"/>
            </p:cNvSpPr>
            <p:nvPr/>
          </p:nvSpPr>
          <p:spPr bwMode="auto">
            <a:xfrm>
              <a:off x="3177" y="3008"/>
              <a:ext cx="8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24" name="Line 26"/>
            <p:cNvSpPr>
              <a:spLocks noChangeShapeType="1"/>
            </p:cNvSpPr>
            <p:nvPr/>
          </p:nvSpPr>
          <p:spPr bwMode="auto">
            <a:xfrm>
              <a:off x="2729" y="3008"/>
              <a:ext cx="4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25" name="Line 27"/>
            <p:cNvSpPr>
              <a:spLocks noChangeShapeType="1"/>
            </p:cNvSpPr>
            <p:nvPr/>
          </p:nvSpPr>
          <p:spPr bwMode="auto">
            <a:xfrm>
              <a:off x="4369" y="2928"/>
              <a:ext cx="8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26" name="Line 28"/>
            <p:cNvSpPr>
              <a:spLocks noChangeShapeType="1"/>
            </p:cNvSpPr>
            <p:nvPr/>
          </p:nvSpPr>
          <p:spPr bwMode="auto">
            <a:xfrm>
              <a:off x="1905" y="2928"/>
              <a:ext cx="245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27" name="Line 29"/>
            <p:cNvSpPr>
              <a:spLocks noChangeShapeType="1"/>
            </p:cNvSpPr>
            <p:nvPr/>
          </p:nvSpPr>
          <p:spPr bwMode="auto">
            <a:xfrm>
              <a:off x="3425" y="3008"/>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28" name="Line 30"/>
            <p:cNvSpPr>
              <a:spLocks noChangeShapeType="1"/>
            </p:cNvSpPr>
            <p:nvPr/>
          </p:nvSpPr>
          <p:spPr bwMode="auto">
            <a:xfrm>
              <a:off x="4369" y="3008"/>
              <a:ext cx="8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29" name="Line 31"/>
            <p:cNvSpPr>
              <a:spLocks noChangeShapeType="1"/>
            </p:cNvSpPr>
            <p:nvPr/>
          </p:nvSpPr>
          <p:spPr bwMode="auto">
            <a:xfrm>
              <a:off x="3505" y="3008"/>
              <a:ext cx="85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30" name="Line 32"/>
            <p:cNvSpPr>
              <a:spLocks noChangeShapeType="1"/>
            </p:cNvSpPr>
            <p:nvPr/>
          </p:nvSpPr>
          <p:spPr bwMode="auto">
            <a:xfrm>
              <a:off x="3793" y="3096"/>
              <a:ext cx="8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31" name="Line 33"/>
            <p:cNvSpPr>
              <a:spLocks noChangeShapeType="1"/>
            </p:cNvSpPr>
            <p:nvPr/>
          </p:nvSpPr>
          <p:spPr bwMode="auto">
            <a:xfrm>
              <a:off x="4369" y="3096"/>
              <a:ext cx="8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32" name="Line 34"/>
            <p:cNvSpPr>
              <a:spLocks noChangeShapeType="1"/>
            </p:cNvSpPr>
            <p:nvPr/>
          </p:nvSpPr>
          <p:spPr bwMode="auto">
            <a:xfrm>
              <a:off x="3881" y="3096"/>
              <a:ext cx="48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33" name="Line 35"/>
            <p:cNvSpPr>
              <a:spLocks noChangeShapeType="1"/>
            </p:cNvSpPr>
            <p:nvPr/>
          </p:nvSpPr>
          <p:spPr bwMode="auto">
            <a:xfrm>
              <a:off x="4369" y="3176"/>
              <a:ext cx="8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34" name="Line 36"/>
            <p:cNvSpPr>
              <a:spLocks noChangeShapeType="1"/>
            </p:cNvSpPr>
            <p:nvPr/>
          </p:nvSpPr>
          <p:spPr bwMode="auto">
            <a:xfrm>
              <a:off x="4785" y="3048"/>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35" name="Line 37"/>
            <p:cNvSpPr>
              <a:spLocks noChangeShapeType="1"/>
            </p:cNvSpPr>
            <p:nvPr/>
          </p:nvSpPr>
          <p:spPr bwMode="auto">
            <a:xfrm>
              <a:off x="4865" y="3048"/>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36" name="Rectangle 38"/>
            <p:cNvSpPr>
              <a:spLocks noChangeArrowheads="1"/>
            </p:cNvSpPr>
            <p:nvPr/>
          </p:nvSpPr>
          <p:spPr bwMode="auto">
            <a:xfrm>
              <a:off x="1337" y="3280"/>
              <a:ext cx="328" cy="344"/>
            </a:xfrm>
            <a:prstGeom prst="rect">
              <a:avLst/>
            </a:prstGeom>
            <a:solidFill>
              <a:srgbClr val="FFFFFF"/>
            </a:solidFill>
            <a:ln w="12700">
              <a:solidFill>
                <a:srgbClr val="000000"/>
              </a:solidFill>
              <a:miter lim="800000"/>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37" name="Line 39"/>
            <p:cNvSpPr>
              <a:spLocks noChangeShapeType="1"/>
            </p:cNvSpPr>
            <p:nvPr/>
          </p:nvSpPr>
          <p:spPr bwMode="auto">
            <a:xfrm flipV="1">
              <a:off x="1457" y="3528"/>
              <a:ext cx="40" cy="9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38" name="Line 40"/>
            <p:cNvSpPr>
              <a:spLocks noChangeShapeType="1"/>
            </p:cNvSpPr>
            <p:nvPr/>
          </p:nvSpPr>
          <p:spPr bwMode="auto">
            <a:xfrm flipH="1" flipV="1">
              <a:off x="1497" y="3528"/>
              <a:ext cx="48" cy="9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39" name="Rectangle 41"/>
            <p:cNvSpPr>
              <a:spLocks noChangeArrowheads="1"/>
            </p:cNvSpPr>
            <p:nvPr/>
          </p:nvSpPr>
          <p:spPr bwMode="auto">
            <a:xfrm>
              <a:off x="1349" y="33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D</a:t>
              </a:r>
              <a:endParaRPr lang="en-US" altLang="en-US"/>
            </a:p>
          </p:txBody>
        </p:sp>
        <p:sp>
          <p:nvSpPr>
            <p:cNvPr id="7240" name="Rectangle 42"/>
            <p:cNvSpPr>
              <a:spLocks noChangeArrowheads="1"/>
            </p:cNvSpPr>
            <p:nvPr/>
          </p:nvSpPr>
          <p:spPr bwMode="auto">
            <a:xfrm>
              <a:off x="1544" y="33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Q</a:t>
              </a:r>
              <a:endParaRPr lang="en-US" altLang="en-US"/>
            </a:p>
          </p:txBody>
        </p:sp>
        <p:sp>
          <p:nvSpPr>
            <p:cNvPr id="7241" name="Rectangle 43"/>
            <p:cNvSpPr>
              <a:spLocks noChangeArrowheads="1"/>
            </p:cNvSpPr>
            <p:nvPr/>
          </p:nvSpPr>
          <p:spPr bwMode="auto">
            <a:xfrm>
              <a:off x="2161" y="3280"/>
              <a:ext cx="328" cy="344"/>
            </a:xfrm>
            <a:prstGeom prst="rect">
              <a:avLst/>
            </a:prstGeom>
            <a:solidFill>
              <a:srgbClr val="FFFFFF"/>
            </a:solidFill>
            <a:ln w="12700">
              <a:solidFill>
                <a:srgbClr val="000000"/>
              </a:solidFill>
              <a:miter lim="800000"/>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42" name="Line 44"/>
            <p:cNvSpPr>
              <a:spLocks noChangeShapeType="1"/>
            </p:cNvSpPr>
            <p:nvPr/>
          </p:nvSpPr>
          <p:spPr bwMode="auto">
            <a:xfrm flipV="1">
              <a:off x="2281" y="3528"/>
              <a:ext cx="32" cy="9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43" name="Line 45"/>
            <p:cNvSpPr>
              <a:spLocks noChangeShapeType="1"/>
            </p:cNvSpPr>
            <p:nvPr/>
          </p:nvSpPr>
          <p:spPr bwMode="auto">
            <a:xfrm flipH="1" flipV="1">
              <a:off x="2313" y="3528"/>
              <a:ext cx="48" cy="9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44" name="Rectangle 46"/>
            <p:cNvSpPr>
              <a:spLocks noChangeArrowheads="1"/>
            </p:cNvSpPr>
            <p:nvPr/>
          </p:nvSpPr>
          <p:spPr bwMode="auto">
            <a:xfrm>
              <a:off x="2173" y="33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D</a:t>
              </a:r>
              <a:endParaRPr lang="en-US" altLang="en-US"/>
            </a:p>
          </p:txBody>
        </p:sp>
        <p:sp>
          <p:nvSpPr>
            <p:cNvPr id="7245" name="Rectangle 47"/>
            <p:cNvSpPr>
              <a:spLocks noChangeArrowheads="1"/>
            </p:cNvSpPr>
            <p:nvPr/>
          </p:nvSpPr>
          <p:spPr bwMode="auto">
            <a:xfrm>
              <a:off x="2360" y="33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Q</a:t>
              </a:r>
              <a:endParaRPr lang="en-US" altLang="en-US"/>
            </a:p>
          </p:txBody>
        </p:sp>
        <p:sp>
          <p:nvSpPr>
            <p:cNvPr id="7246" name="Rectangle 48"/>
            <p:cNvSpPr>
              <a:spLocks noChangeArrowheads="1"/>
            </p:cNvSpPr>
            <p:nvPr/>
          </p:nvSpPr>
          <p:spPr bwMode="auto">
            <a:xfrm>
              <a:off x="2977" y="3280"/>
              <a:ext cx="328" cy="344"/>
            </a:xfrm>
            <a:prstGeom prst="rect">
              <a:avLst/>
            </a:prstGeom>
            <a:solidFill>
              <a:srgbClr val="FFFFFF"/>
            </a:solidFill>
            <a:ln w="12700">
              <a:solidFill>
                <a:srgbClr val="000000"/>
              </a:solidFill>
              <a:miter lim="800000"/>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47" name="Line 49"/>
            <p:cNvSpPr>
              <a:spLocks noChangeShapeType="1"/>
            </p:cNvSpPr>
            <p:nvPr/>
          </p:nvSpPr>
          <p:spPr bwMode="auto">
            <a:xfrm flipV="1">
              <a:off x="3097" y="3528"/>
              <a:ext cx="40" cy="9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48" name="Line 50"/>
            <p:cNvSpPr>
              <a:spLocks noChangeShapeType="1"/>
            </p:cNvSpPr>
            <p:nvPr/>
          </p:nvSpPr>
          <p:spPr bwMode="auto">
            <a:xfrm flipH="1" flipV="1">
              <a:off x="3137" y="3528"/>
              <a:ext cx="48" cy="9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49" name="Rectangle 51"/>
            <p:cNvSpPr>
              <a:spLocks noChangeArrowheads="1"/>
            </p:cNvSpPr>
            <p:nvPr/>
          </p:nvSpPr>
          <p:spPr bwMode="auto">
            <a:xfrm>
              <a:off x="2989" y="33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D</a:t>
              </a:r>
              <a:endParaRPr lang="en-US" altLang="en-US"/>
            </a:p>
          </p:txBody>
        </p:sp>
        <p:sp>
          <p:nvSpPr>
            <p:cNvPr id="7250" name="Rectangle 52"/>
            <p:cNvSpPr>
              <a:spLocks noChangeArrowheads="1"/>
            </p:cNvSpPr>
            <p:nvPr/>
          </p:nvSpPr>
          <p:spPr bwMode="auto">
            <a:xfrm>
              <a:off x="3184" y="33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Q</a:t>
              </a:r>
              <a:endParaRPr lang="en-US" altLang="en-US"/>
            </a:p>
          </p:txBody>
        </p:sp>
        <p:sp>
          <p:nvSpPr>
            <p:cNvPr id="7251" name="Rectangle 53"/>
            <p:cNvSpPr>
              <a:spLocks noChangeArrowheads="1"/>
            </p:cNvSpPr>
            <p:nvPr/>
          </p:nvSpPr>
          <p:spPr bwMode="auto">
            <a:xfrm>
              <a:off x="3801" y="3280"/>
              <a:ext cx="328" cy="344"/>
            </a:xfrm>
            <a:prstGeom prst="rect">
              <a:avLst/>
            </a:prstGeom>
            <a:solidFill>
              <a:srgbClr val="FFFFFF"/>
            </a:solidFill>
            <a:ln w="12700">
              <a:solidFill>
                <a:srgbClr val="000000"/>
              </a:solidFill>
              <a:miter lim="800000"/>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52" name="Line 54"/>
            <p:cNvSpPr>
              <a:spLocks noChangeShapeType="1"/>
            </p:cNvSpPr>
            <p:nvPr/>
          </p:nvSpPr>
          <p:spPr bwMode="auto">
            <a:xfrm flipV="1">
              <a:off x="3921" y="3528"/>
              <a:ext cx="32" cy="9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53" name="Line 55"/>
            <p:cNvSpPr>
              <a:spLocks noChangeShapeType="1"/>
            </p:cNvSpPr>
            <p:nvPr/>
          </p:nvSpPr>
          <p:spPr bwMode="auto">
            <a:xfrm flipH="1" flipV="1">
              <a:off x="3953" y="3528"/>
              <a:ext cx="48" cy="9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54" name="Rectangle 56"/>
            <p:cNvSpPr>
              <a:spLocks noChangeArrowheads="1"/>
            </p:cNvSpPr>
            <p:nvPr/>
          </p:nvSpPr>
          <p:spPr bwMode="auto">
            <a:xfrm>
              <a:off x="3813" y="33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D</a:t>
              </a:r>
              <a:endParaRPr lang="en-US" altLang="en-US"/>
            </a:p>
          </p:txBody>
        </p:sp>
        <p:sp>
          <p:nvSpPr>
            <p:cNvPr id="7255" name="Rectangle 57"/>
            <p:cNvSpPr>
              <a:spLocks noChangeArrowheads="1"/>
            </p:cNvSpPr>
            <p:nvPr/>
          </p:nvSpPr>
          <p:spPr bwMode="auto">
            <a:xfrm>
              <a:off x="4000" y="33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Q</a:t>
              </a:r>
              <a:endParaRPr lang="en-US" altLang="en-US"/>
            </a:p>
          </p:txBody>
        </p:sp>
        <p:sp>
          <p:nvSpPr>
            <p:cNvPr id="7256" name="Line 58"/>
            <p:cNvSpPr>
              <a:spLocks noChangeShapeType="1"/>
            </p:cNvSpPr>
            <p:nvPr/>
          </p:nvSpPr>
          <p:spPr bwMode="auto">
            <a:xfrm>
              <a:off x="1257" y="3444"/>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57" name="Line 59"/>
            <p:cNvSpPr>
              <a:spLocks noChangeShapeType="1"/>
            </p:cNvSpPr>
            <p:nvPr/>
          </p:nvSpPr>
          <p:spPr bwMode="auto">
            <a:xfrm>
              <a:off x="929" y="3444"/>
              <a:ext cx="32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58" name="Rectangle 60"/>
            <p:cNvSpPr>
              <a:spLocks noChangeArrowheads="1"/>
            </p:cNvSpPr>
            <p:nvPr/>
          </p:nvSpPr>
          <p:spPr bwMode="auto">
            <a:xfrm>
              <a:off x="557" y="3372"/>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nSpc>
                  <a:spcPts val="1700"/>
                </a:lnSpc>
              </a:pPr>
              <a:r>
                <a:rPr lang="en-US" altLang="en-US"/>
                <a:t>IN</a:t>
              </a:r>
              <a:endParaRPr lang="en-US" altLang="en-US"/>
            </a:p>
          </p:txBody>
        </p:sp>
        <p:sp>
          <p:nvSpPr>
            <p:cNvPr id="7259" name="Line 61"/>
            <p:cNvSpPr>
              <a:spLocks noChangeShapeType="1"/>
            </p:cNvSpPr>
            <p:nvPr/>
          </p:nvSpPr>
          <p:spPr bwMode="auto">
            <a:xfrm>
              <a:off x="1665" y="3444"/>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60" name="Line 62"/>
            <p:cNvSpPr>
              <a:spLocks noChangeShapeType="1"/>
            </p:cNvSpPr>
            <p:nvPr/>
          </p:nvSpPr>
          <p:spPr bwMode="auto">
            <a:xfrm>
              <a:off x="2073" y="3444"/>
              <a:ext cx="8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61" name="Line 63"/>
            <p:cNvSpPr>
              <a:spLocks noChangeShapeType="1"/>
            </p:cNvSpPr>
            <p:nvPr/>
          </p:nvSpPr>
          <p:spPr bwMode="auto">
            <a:xfrm>
              <a:off x="1745" y="3444"/>
              <a:ext cx="16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62" name="Rectangle 64"/>
            <p:cNvSpPr>
              <a:spLocks noChangeArrowheads="1"/>
            </p:cNvSpPr>
            <p:nvPr/>
          </p:nvSpPr>
          <p:spPr bwMode="auto">
            <a:xfrm>
              <a:off x="1901" y="34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63" name="Line 65"/>
            <p:cNvSpPr>
              <a:spLocks noChangeShapeType="1"/>
            </p:cNvSpPr>
            <p:nvPr/>
          </p:nvSpPr>
          <p:spPr bwMode="auto">
            <a:xfrm>
              <a:off x="1913" y="3444"/>
              <a:ext cx="15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64" name="Line 66"/>
            <p:cNvSpPr>
              <a:spLocks noChangeShapeType="1"/>
            </p:cNvSpPr>
            <p:nvPr/>
          </p:nvSpPr>
          <p:spPr bwMode="auto">
            <a:xfrm>
              <a:off x="1909" y="2941"/>
              <a:ext cx="0" cy="49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65" name="Line 67"/>
            <p:cNvSpPr>
              <a:spLocks noChangeShapeType="1"/>
            </p:cNvSpPr>
            <p:nvPr/>
          </p:nvSpPr>
          <p:spPr bwMode="auto">
            <a:xfrm>
              <a:off x="2489" y="3444"/>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66" name="Line 68"/>
            <p:cNvSpPr>
              <a:spLocks noChangeShapeType="1"/>
            </p:cNvSpPr>
            <p:nvPr/>
          </p:nvSpPr>
          <p:spPr bwMode="auto">
            <a:xfrm>
              <a:off x="2897" y="3444"/>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67" name="Line 69"/>
            <p:cNvSpPr>
              <a:spLocks noChangeShapeType="1"/>
            </p:cNvSpPr>
            <p:nvPr/>
          </p:nvSpPr>
          <p:spPr bwMode="auto">
            <a:xfrm>
              <a:off x="2569" y="3444"/>
              <a:ext cx="15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68" name="Rectangle 70"/>
            <p:cNvSpPr>
              <a:spLocks noChangeArrowheads="1"/>
            </p:cNvSpPr>
            <p:nvPr/>
          </p:nvSpPr>
          <p:spPr bwMode="auto">
            <a:xfrm>
              <a:off x="2717" y="34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69" name="Line 71"/>
            <p:cNvSpPr>
              <a:spLocks noChangeShapeType="1"/>
            </p:cNvSpPr>
            <p:nvPr/>
          </p:nvSpPr>
          <p:spPr bwMode="auto">
            <a:xfrm>
              <a:off x="2729" y="3444"/>
              <a:ext cx="16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70" name="Line 72"/>
            <p:cNvSpPr>
              <a:spLocks noChangeShapeType="1"/>
            </p:cNvSpPr>
            <p:nvPr/>
          </p:nvSpPr>
          <p:spPr bwMode="auto">
            <a:xfrm>
              <a:off x="2725" y="3015"/>
              <a:ext cx="0" cy="42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71" name="Line 73"/>
            <p:cNvSpPr>
              <a:spLocks noChangeShapeType="1"/>
            </p:cNvSpPr>
            <p:nvPr/>
          </p:nvSpPr>
          <p:spPr bwMode="auto">
            <a:xfrm>
              <a:off x="3713" y="3444"/>
              <a:ext cx="8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72" name="Line 74"/>
            <p:cNvSpPr>
              <a:spLocks noChangeShapeType="1"/>
            </p:cNvSpPr>
            <p:nvPr/>
          </p:nvSpPr>
          <p:spPr bwMode="auto">
            <a:xfrm>
              <a:off x="3305" y="3444"/>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73" name="Line 75"/>
            <p:cNvSpPr>
              <a:spLocks noChangeShapeType="1"/>
            </p:cNvSpPr>
            <p:nvPr/>
          </p:nvSpPr>
          <p:spPr bwMode="auto">
            <a:xfrm>
              <a:off x="3385" y="3444"/>
              <a:ext cx="16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74" name="Rectangle 76"/>
            <p:cNvSpPr>
              <a:spLocks noChangeArrowheads="1"/>
            </p:cNvSpPr>
            <p:nvPr/>
          </p:nvSpPr>
          <p:spPr bwMode="auto">
            <a:xfrm>
              <a:off x="3541" y="34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75" name="Line 77"/>
            <p:cNvSpPr>
              <a:spLocks noChangeShapeType="1"/>
            </p:cNvSpPr>
            <p:nvPr/>
          </p:nvSpPr>
          <p:spPr bwMode="auto">
            <a:xfrm>
              <a:off x="3553" y="3444"/>
              <a:ext cx="15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76" name="Line 78"/>
            <p:cNvSpPr>
              <a:spLocks noChangeShapeType="1"/>
            </p:cNvSpPr>
            <p:nvPr/>
          </p:nvSpPr>
          <p:spPr bwMode="auto">
            <a:xfrm>
              <a:off x="3549" y="3101"/>
              <a:ext cx="0" cy="33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77" name="Line 79"/>
            <p:cNvSpPr>
              <a:spLocks noChangeShapeType="1"/>
            </p:cNvSpPr>
            <p:nvPr/>
          </p:nvSpPr>
          <p:spPr bwMode="auto">
            <a:xfrm>
              <a:off x="4129" y="3444"/>
              <a:ext cx="7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78" name="Line 80"/>
            <p:cNvSpPr>
              <a:spLocks noChangeShapeType="1"/>
            </p:cNvSpPr>
            <p:nvPr/>
          </p:nvSpPr>
          <p:spPr bwMode="auto">
            <a:xfrm>
              <a:off x="4209" y="3444"/>
              <a:ext cx="152"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79" name="Line 81"/>
            <p:cNvSpPr>
              <a:spLocks noChangeShapeType="1"/>
            </p:cNvSpPr>
            <p:nvPr/>
          </p:nvSpPr>
          <p:spPr bwMode="auto">
            <a:xfrm>
              <a:off x="4365" y="3174"/>
              <a:ext cx="0" cy="26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80" name="Line 82"/>
            <p:cNvSpPr>
              <a:spLocks noChangeShapeType="1"/>
            </p:cNvSpPr>
            <p:nvPr/>
          </p:nvSpPr>
          <p:spPr bwMode="auto">
            <a:xfrm>
              <a:off x="1501" y="3624"/>
              <a:ext cx="0" cy="8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81" name="Rectangle 83"/>
            <p:cNvSpPr>
              <a:spLocks noChangeArrowheads="1"/>
            </p:cNvSpPr>
            <p:nvPr/>
          </p:nvSpPr>
          <p:spPr bwMode="auto">
            <a:xfrm>
              <a:off x="1485" y="3700"/>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82" name="Line 84"/>
            <p:cNvSpPr>
              <a:spLocks noChangeShapeType="1"/>
            </p:cNvSpPr>
            <p:nvPr/>
          </p:nvSpPr>
          <p:spPr bwMode="auto">
            <a:xfrm>
              <a:off x="2317" y="3624"/>
              <a:ext cx="0" cy="8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83" name="Rectangle 85"/>
            <p:cNvSpPr>
              <a:spLocks noChangeArrowheads="1"/>
            </p:cNvSpPr>
            <p:nvPr/>
          </p:nvSpPr>
          <p:spPr bwMode="auto">
            <a:xfrm>
              <a:off x="2309" y="370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84" name="Line 86"/>
            <p:cNvSpPr>
              <a:spLocks noChangeShapeType="1"/>
            </p:cNvSpPr>
            <p:nvPr/>
          </p:nvSpPr>
          <p:spPr bwMode="auto">
            <a:xfrm>
              <a:off x="3141" y="3624"/>
              <a:ext cx="0" cy="8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85" name="Rectangle 87"/>
            <p:cNvSpPr>
              <a:spLocks noChangeArrowheads="1"/>
            </p:cNvSpPr>
            <p:nvPr/>
          </p:nvSpPr>
          <p:spPr bwMode="auto">
            <a:xfrm>
              <a:off x="3133" y="370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86" name="Line 88"/>
            <p:cNvSpPr>
              <a:spLocks noChangeShapeType="1"/>
            </p:cNvSpPr>
            <p:nvPr/>
          </p:nvSpPr>
          <p:spPr bwMode="auto">
            <a:xfrm>
              <a:off x="3957" y="3624"/>
              <a:ext cx="0" cy="8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87" name="Line 89"/>
            <p:cNvSpPr>
              <a:spLocks noChangeShapeType="1"/>
            </p:cNvSpPr>
            <p:nvPr/>
          </p:nvSpPr>
          <p:spPr bwMode="auto">
            <a:xfrm>
              <a:off x="929" y="3708"/>
              <a:ext cx="568"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88" name="Line 90"/>
            <p:cNvSpPr>
              <a:spLocks noChangeShapeType="1"/>
            </p:cNvSpPr>
            <p:nvPr/>
          </p:nvSpPr>
          <p:spPr bwMode="auto">
            <a:xfrm>
              <a:off x="1505" y="3708"/>
              <a:ext cx="808"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89" name="Line 91"/>
            <p:cNvSpPr>
              <a:spLocks noChangeShapeType="1"/>
            </p:cNvSpPr>
            <p:nvPr/>
          </p:nvSpPr>
          <p:spPr bwMode="auto">
            <a:xfrm>
              <a:off x="2321" y="3708"/>
              <a:ext cx="81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90" name="Line 92"/>
            <p:cNvSpPr>
              <a:spLocks noChangeShapeType="1"/>
            </p:cNvSpPr>
            <p:nvPr/>
          </p:nvSpPr>
          <p:spPr bwMode="auto">
            <a:xfrm>
              <a:off x="3145" y="3708"/>
              <a:ext cx="808"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291" name="Rectangle 93"/>
            <p:cNvSpPr>
              <a:spLocks noChangeArrowheads="1"/>
            </p:cNvSpPr>
            <p:nvPr/>
          </p:nvSpPr>
          <p:spPr bwMode="auto">
            <a:xfrm>
              <a:off x="605" y="3612"/>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nSpc>
                  <a:spcPts val="1700"/>
                </a:lnSpc>
              </a:pPr>
              <a:r>
                <a:rPr lang="en-US" altLang="en-US"/>
                <a:t>CLK</a:t>
              </a:r>
              <a:endParaRPr lang="en-US" altLang="en-US"/>
            </a:p>
          </p:txBody>
        </p:sp>
        <p:sp>
          <p:nvSpPr>
            <p:cNvPr id="7292" name="Rectangle 94"/>
            <p:cNvSpPr>
              <a:spLocks noChangeArrowheads="1"/>
            </p:cNvSpPr>
            <p:nvPr/>
          </p:nvSpPr>
          <p:spPr bwMode="auto">
            <a:xfrm>
              <a:off x="4957" y="2960"/>
              <a:ext cx="50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gn="l">
                <a:lnSpc>
                  <a:spcPts val="1700"/>
                </a:lnSpc>
              </a:pPr>
              <a:r>
                <a:rPr lang="en-US" altLang="en-US"/>
                <a:t>OUT</a:t>
              </a:r>
              <a:endParaRPr lang="en-US" altLang="en-US"/>
            </a:p>
          </p:txBody>
        </p:sp>
      </p:grpSp>
      <p:grpSp>
        <p:nvGrpSpPr>
          <p:cNvPr id="7173" name="Group 95"/>
          <p:cNvGrpSpPr/>
          <p:nvPr/>
        </p:nvGrpSpPr>
        <p:grpSpPr bwMode="auto">
          <a:xfrm>
            <a:off x="1744663" y="2133601"/>
            <a:ext cx="6630988" cy="1752601"/>
            <a:chOff x="990" y="1422"/>
            <a:chExt cx="4177" cy="1104"/>
          </a:xfrm>
        </p:grpSpPr>
        <p:sp>
          <p:nvSpPr>
            <p:cNvPr id="7175" name="Rectangle 96"/>
            <p:cNvSpPr>
              <a:spLocks noChangeArrowheads="1"/>
            </p:cNvSpPr>
            <p:nvPr/>
          </p:nvSpPr>
          <p:spPr bwMode="auto">
            <a:xfrm>
              <a:off x="1035" y="2302"/>
              <a:ext cx="125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pPr>
                <a:lnSpc>
                  <a:spcPts val="1800"/>
                </a:lnSpc>
              </a:pPr>
              <a:r>
                <a:rPr lang="en-US" altLang="en-US" dirty="0"/>
                <a:t>parallel inputs</a:t>
              </a:r>
              <a:endParaRPr lang="en-US" altLang="en-US" dirty="0"/>
            </a:p>
          </p:txBody>
        </p:sp>
        <p:sp>
          <p:nvSpPr>
            <p:cNvPr id="7176" name="Rectangle 97"/>
            <p:cNvSpPr>
              <a:spLocks noChangeArrowheads="1"/>
            </p:cNvSpPr>
            <p:nvPr/>
          </p:nvSpPr>
          <p:spPr bwMode="auto">
            <a:xfrm>
              <a:off x="3895" y="1505"/>
              <a:ext cx="127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pPr>
                <a:lnSpc>
                  <a:spcPts val="1800"/>
                </a:lnSpc>
              </a:pPr>
              <a:r>
                <a:rPr lang="en-US" altLang="en-US"/>
                <a:t>parallel outputs</a:t>
              </a:r>
              <a:endParaRPr lang="en-US" altLang="en-US"/>
            </a:p>
          </p:txBody>
        </p:sp>
        <p:sp>
          <p:nvSpPr>
            <p:cNvPr id="7177" name="Line 98"/>
            <p:cNvSpPr>
              <a:spLocks noChangeShapeType="1"/>
            </p:cNvSpPr>
            <p:nvPr/>
          </p:nvSpPr>
          <p:spPr bwMode="auto">
            <a:xfrm>
              <a:off x="1169" y="1909"/>
              <a:ext cx="28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Rectangle 99"/>
            <p:cNvSpPr>
              <a:spLocks noChangeArrowheads="1"/>
            </p:cNvSpPr>
            <p:nvPr/>
          </p:nvSpPr>
          <p:spPr bwMode="auto">
            <a:xfrm>
              <a:off x="1465" y="1776"/>
              <a:ext cx="720" cy="288"/>
            </a:xfrm>
            <a:prstGeom prst="rect">
              <a:avLst/>
            </a:prstGeom>
            <a:solidFill>
              <a:srgbClr val="FFFFFF"/>
            </a:solidFill>
            <a:ln w="12700">
              <a:solidFill>
                <a:srgbClr val="000000"/>
              </a:solidFill>
              <a:miter lim="800000"/>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179" name="Line 100"/>
            <p:cNvSpPr>
              <a:spLocks noChangeShapeType="1"/>
            </p:cNvSpPr>
            <p:nvPr/>
          </p:nvSpPr>
          <p:spPr bwMode="auto">
            <a:xfrm>
              <a:off x="2185" y="1844"/>
              <a:ext cx="28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Line 101"/>
            <p:cNvSpPr>
              <a:spLocks noChangeShapeType="1"/>
            </p:cNvSpPr>
            <p:nvPr/>
          </p:nvSpPr>
          <p:spPr bwMode="auto">
            <a:xfrm>
              <a:off x="2037" y="2064"/>
              <a:ext cx="0" cy="280"/>
            </a:xfrm>
            <a:prstGeom prst="line">
              <a:avLst/>
            </a:prstGeom>
            <a:noFill/>
            <a:ln w="12700">
              <a:solidFill>
                <a:srgbClr val="00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1" name="Line 102"/>
            <p:cNvSpPr>
              <a:spLocks noChangeShapeType="1"/>
            </p:cNvSpPr>
            <p:nvPr/>
          </p:nvSpPr>
          <p:spPr bwMode="auto">
            <a:xfrm>
              <a:off x="1893" y="2064"/>
              <a:ext cx="0" cy="280"/>
            </a:xfrm>
            <a:prstGeom prst="line">
              <a:avLst/>
            </a:prstGeom>
            <a:noFill/>
            <a:ln w="12700">
              <a:solidFill>
                <a:srgbClr val="00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2" name="Line 103"/>
            <p:cNvSpPr>
              <a:spLocks noChangeShapeType="1"/>
            </p:cNvSpPr>
            <p:nvPr/>
          </p:nvSpPr>
          <p:spPr bwMode="auto">
            <a:xfrm>
              <a:off x="1749" y="2064"/>
              <a:ext cx="0" cy="280"/>
            </a:xfrm>
            <a:prstGeom prst="line">
              <a:avLst/>
            </a:prstGeom>
            <a:noFill/>
            <a:ln w="12700">
              <a:solidFill>
                <a:srgbClr val="00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3" name="Line 104"/>
            <p:cNvSpPr>
              <a:spLocks noChangeShapeType="1"/>
            </p:cNvSpPr>
            <p:nvPr/>
          </p:nvSpPr>
          <p:spPr bwMode="auto">
            <a:xfrm>
              <a:off x="1605" y="2064"/>
              <a:ext cx="0" cy="280"/>
            </a:xfrm>
            <a:prstGeom prst="line">
              <a:avLst/>
            </a:prstGeom>
            <a:noFill/>
            <a:ln w="12700">
              <a:solidFill>
                <a:srgbClr val="00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Rectangle 105"/>
            <p:cNvSpPr>
              <a:spLocks noChangeArrowheads="1"/>
            </p:cNvSpPr>
            <p:nvPr/>
          </p:nvSpPr>
          <p:spPr bwMode="auto">
            <a:xfrm>
              <a:off x="3417" y="1776"/>
              <a:ext cx="720" cy="288"/>
            </a:xfrm>
            <a:prstGeom prst="rect">
              <a:avLst/>
            </a:prstGeom>
            <a:solidFill>
              <a:srgbClr val="FFFFFF"/>
            </a:solidFill>
            <a:ln w="12700">
              <a:solidFill>
                <a:srgbClr val="000000"/>
              </a:solidFill>
              <a:miter lim="800000"/>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185" name="Line 106"/>
            <p:cNvSpPr>
              <a:spLocks noChangeShapeType="1"/>
            </p:cNvSpPr>
            <p:nvPr/>
          </p:nvSpPr>
          <p:spPr bwMode="auto">
            <a:xfrm>
              <a:off x="4137" y="1909"/>
              <a:ext cx="28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6" name="Line 107"/>
            <p:cNvSpPr>
              <a:spLocks noChangeShapeType="1"/>
            </p:cNvSpPr>
            <p:nvPr/>
          </p:nvSpPr>
          <p:spPr bwMode="auto">
            <a:xfrm flipV="1">
              <a:off x="3989" y="1480"/>
              <a:ext cx="0" cy="29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7" name="Line 108"/>
            <p:cNvSpPr>
              <a:spLocks noChangeShapeType="1"/>
            </p:cNvSpPr>
            <p:nvPr/>
          </p:nvSpPr>
          <p:spPr bwMode="auto">
            <a:xfrm flipV="1">
              <a:off x="3845" y="1480"/>
              <a:ext cx="0" cy="29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8" name="Line 109"/>
            <p:cNvSpPr>
              <a:spLocks noChangeShapeType="1"/>
            </p:cNvSpPr>
            <p:nvPr/>
          </p:nvSpPr>
          <p:spPr bwMode="auto">
            <a:xfrm flipV="1">
              <a:off x="3693" y="1480"/>
              <a:ext cx="0" cy="29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9" name="Line 110"/>
            <p:cNvSpPr>
              <a:spLocks noChangeShapeType="1"/>
            </p:cNvSpPr>
            <p:nvPr/>
          </p:nvSpPr>
          <p:spPr bwMode="auto">
            <a:xfrm flipV="1">
              <a:off x="3557" y="1480"/>
              <a:ext cx="0" cy="29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0" name="Rectangle 111"/>
            <p:cNvSpPr>
              <a:spLocks noChangeArrowheads="1"/>
            </p:cNvSpPr>
            <p:nvPr/>
          </p:nvSpPr>
          <p:spPr bwMode="auto">
            <a:xfrm>
              <a:off x="2070" y="1422"/>
              <a:ext cx="137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pPr>
                <a:lnSpc>
                  <a:spcPts val="1800"/>
                </a:lnSpc>
              </a:pPr>
              <a:r>
                <a:rPr lang="en-US" altLang="en-US"/>
                <a:t>serial transmission</a:t>
              </a:r>
              <a:endParaRPr lang="en-US" altLang="en-US"/>
            </a:p>
          </p:txBody>
        </p:sp>
        <p:grpSp>
          <p:nvGrpSpPr>
            <p:cNvPr id="7191" name="Group 112"/>
            <p:cNvGrpSpPr/>
            <p:nvPr/>
          </p:nvGrpSpPr>
          <p:grpSpPr bwMode="auto">
            <a:xfrm>
              <a:off x="2433" y="1652"/>
              <a:ext cx="728" cy="384"/>
              <a:chOff x="2556" y="1896"/>
              <a:chExt cx="728" cy="384"/>
            </a:xfrm>
          </p:grpSpPr>
          <p:sp>
            <p:nvSpPr>
              <p:cNvPr id="7195" name="Line 113"/>
              <p:cNvSpPr>
                <a:spLocks noChangeShapeType="1"/>
              </p:cNvSpPr>
              <p:nvPr/>
            </p:nvSpPr>
            <p:spPr bwMode="auto">
              <a:xfrm>
                <a:off x="2596" y="2016"/>
                <a:ext cx="64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196" name="Line 114"/>
              <p:cNvSpPr>
                <a:spLocks noChangeShapeType="1"/>
              </p:cNvSpPr>
              <p:nvPr/>
            </p:nvSpPr>
            <p:spPr bwMode="auto">
              <a:xfrm flipH="1">
                <a:off x="2588" y="2160"/>
                <a:ext cx="65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7197" name="Oval 115"/>
              <p:cNvSpPr>
                <a:spLocks noChangeArrowheads="1"/>
              </p:cNvSpPr>
              <p:nvPr/>
            </p:nvSpPr>
            <p:spPr bwMode="auto">
              <a:xfrm>
                <a:off x="2556" y="2020"/>
                <a:ext cx="80" cy="144"/>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198" name="Oval 116"/>
              <p:cNvSpPr>
                <a:spLocks noChangeArrowheads="1"/>
              </p:cNvSpPr>
              <p:nvPr/>
            </p:nvSpPr>
            <p:spPr bwMode="auto">
              <a:xfrm>
                <a:off x="3212" y="2020"/>
                <a:ext cx="72" cy="144"/>
              </a:xfrm>
              <a:prstGeom prst="ellipse">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199" name="Rectangle 117"/>
              <p:cNvSpPr>
                <a:spLocks noChangeArrowheads="1"/>
              </p:cNvSpPr>
              <p:nvPr/>
            </p:nvSpPr>
            <p:spPr bwMode="auto">
              <a:xfrm>
                <a:off x="2596" y="2028"/>
                <a:ext cx="64" cy="128"/>
              </a:xfrm>
              <a:prstGeom prst="rect">
                <a:avLst/>
              </a:prstGeom>
              <a:solidFill>
                <a:srgbClr val="FFFFFF"/>
              </a:solidFill>
              <a:ln w="12700">
                <a:solidFill>
                  <a:srgbClr val="FFFFFF"/>
                </a:solidFill>
                <a:miter lim="800000"/>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00" name="Rectangle 118"/>
              <p:cNvSpPr>
                <a:spLocks noChangeArrowheads="1"/>
              </p:cNvSpPr>
              <p:nvPr/>
            </p:nvSpPr>
            <p:spPr bwMode="auto">
              <a:xfrm>
                <a:off x="2564" y="2068"/>
                <a:ext cx="56" cy="48"/>
              </a:xfrm>
              <a:prstGeom prst="rect">
                <a:avLst/>
              </a:prstGeom>
              <a:solidFill>
                <a:srgbClr val="FFFFFF"/>
              </a:solidFill>
              <a:ln w="12700">
                <a:solidFill>
                  <a:srgbClr val="FFFFFF"/>
                </a:solidFill>
                <a:miter lim="800000"/>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01" name="Oval 119"/>
              <p:cNvSpPr>
                <a:spLocks noChangeArrowheads="1"/>
              </p:cNvSpPr>
              <p:nvPr/>
            </p:nvSpPr>
            <p:spPr bwMode="auto">
              <a:xfrm>
                <a:off x="2864" y="1896"/>
                <a:ext cx="112" cy="384"/>
              </a:xfrm>
              <a:prstGeom prst="ellipse">
                <a:avLst/>
              </a:prstGeom>
              <a:noFill/>
              <a:ln w="254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sp>
            <p:nvSpPr>
              <p:cNvPr id="7202" name="Rectangle 120"/>
              <p:cNvSpPr>
                <a:spLocks noChangeArrowheads="1"/>
              </p:cNvSpPr>
              <p:nvPr/>
            </p:nvSpPr>
            <p:spPr bwMode="auto">
              <a:xfrm>
                <a:off x="2940" y="2028"/>
                <a:ext cx="64" cy="128"/>
              </a:xfrm>
              <a:prstGeom prst="rect">
                <a:avLst/>
              </a:prstGeom>
              <a:solidFill>
                <a:srgbClr val="FFFFFF"/>
              </a:solidFill>
              <a:ln w="12700">
                <a:solidFill>
                  <a:srgbClr val="FFFFFF"/>
                </a:solidFill>
                <a:miter lim="800000"/>
              </a:ln>
            </p:spPr>
            <p:txBody>
              <a:bodyPr wrap="none" anchor="ctr"/>
              <a:lstStyle>
                <a:lvl1pPr algn="r" eaLnBrk="0" hangingPunct="0">
                  <a:lnSpc>
                    <a:spcPts val="1675"/>
                  </a:lnSpc>
                  <a:defRPr>
                    <a:solidFill>
                      <a:srgbClr val="000000"/>
                    </a:solidFill>
                    <a:latin typeface="Arial" panose="020B0604020202020204" pitchFamily="34" charset="0"/>
                  </a:defRPr>
                </a:lvl1pPr>
                <a:lvl2pPr marL="742950" indent="-285750" algn="r" eaLnBrk="0" hangingPunct="0">
                  <a:lnSpc>
                    <a:spcPts val="1675"/>
                  </a:lnSpc>
                  <a:defRPr>
                    <a:solidFill>
                      <a:srgbClr val="000000"/>
                    </a:solidFill>
                    <a:latin typeface="Arial" panose="020B0604020202020204" pitchFamily="34" charset="0"/>
                  </a:defRPr>
                </a:lvl2pPr>
                <a:lvl3pPr marL="1143000" indent="-228600" algn="r" eaLnBrk="0" hangingPunct="0">
                  <a:lnSpc>
                    <a:spcPts val="1675"/>
                  </a:lnSpc>
                  <a:defRPr>
                    <a:solidFill>
                      <a:srgbClr val="000000"/>
                    </a:solidFill>
                    <a:latin typeface="Arial" panose="020B0604020202020204" pitchFamily="34" charset="0"/>
                  </a:defRPr>
                </a:lvl3pPr>
                <a:lvl4pPr marL="1600200" indent="-228600" algn="r" eaLnBrk="0" hangingPunct="0">
                  <a:lnSpc>
                    <a:spcPts val="1675"/>
                  </a:lnSpc>
                  <a:defRPr>
                    <a:solidFill>
                      <a:srgbClr val="000000"/>
                    </a:solidFill>
                    <a:latin typeface="Arial" panose="020B0604020202020204" pitchFamily="34" charset="0"/>
                  </a:defRPr>
                </a:lvl4pPr>
                <a:lvl5pPr marL="2057400" indent="-228600" algn="r" eaLnBrk="0" hangingPunct="0">
                  <a:lnSpc>
                    <a:spcPts val="1675"/>
                  </a:lnSpc>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defRPr>
                    <a:solidFill>
                      <a:srgbClr val="000000"/>
                    </a:solidFill>
                    <a:latin typeface="Arial" panose="020B0604020202020204" pitchFamily="34" charset="0"/>
                  </a:defRPr>
                </a:lvl9pPr>
              </a:lstStyle>
              <a:p>
                <a:endParaRPr lang="en-US" altLang="en-US"/>
              </a:p>
            </p:txBody>
          </p:sp>
        </p:grpSp>
        <p:sp>
          <p:nvSpPr>
            <p:cNvPr id="7192" name="Line 121"/>
            <p:cNvSpPr>
              <a:spLocks noChangeShapeType="1"/>
            </p:cNvSpPr>
            <p:nvPr/>
          </p:nvSpPr>
          <p:spPr bwMode="auto">
            <a:xfrm>
              <a:off x="3131" y="1855"/>
              <a:ext cx="280" cy="0"/>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Rectangle 122"/>
            <p:cNvSpPr>
              <a:spLocks noChangeArrowheads="1"/>
            </p:cNvSpPr>
            <p:nvPr/>
          </p:nvSpPr>
          <p:spPr bwMode="auto">
            <a:xfrm>
              <a:off x="990" y="1734"/>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nSpc>
                  <a:spcPts val="1700"/>
                </a:lnSpc>
              </a:pPr>
              <a:r>
                <a:rPr lang="en-US" altLang="en-US"/>
                <a:t>CLK</a:t>
              </a:r>
              <a:endParaRPr lang="en-US" altLang="en-US"/>
            </a:p>
          </p:txBody>
        </p:sp>
        <p:sp>
          <p:nvSpPr>
            <p:cNvPr id="7194" name="Rectangle 123"/>
            <p:cNvSpPr>
              <a:spLocks noChangeArrowheads="1"/>
            </p:cNvSpPr>
            <p:nvPr/>
          </p:nvSpPr>
          <p:spPr bwMode="auto">
            <a:xfrm>
              <a:off x="4350" y="1761"/>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lgn="r" eaLnBrk="0" hangingPunct="0">
                <a:lnSpc>
                  <a:spcPts val="1675"/>
                </a:lnSpc>
                <a:tabLst>
                  <a:tab pos="457200" algn="l"/>
                  <a:tab pos="914400" algn="l"/>
                  <a:tab pos="1371600" algn="l"/>
                </a:tabLst>
                <a:defRPr>
                  <a:solidFill>
                    <a:srgbClr val="000000"/>
                  </a:solidFill>
                  <a:latin typeface="Arial" panose="020B0604020202020204" pitchFamily="34" charset="0"/>
                </a:defRPr>
              </a:lvl1pPr>
              <a:lvl2pPr marL="742950" indent="-285750" algn="r" eaLnBrk="0" hangingPunct="0">
                <a:lnSpc>
                  <a:spcPts val="1675"/>
                </a:lnSpc>
                <a:tabLst>
                  <a:tab pos="457200" algn="l"/>
                  <a:tab pos="914400" algn="l"/>
                  <a:tab pos="1371600" algn="l"/>
                </a:tabLst>
                <a:defRPr>
                  <a:solidFill>
                    <a:srgbClr val="000000"/>
                  </a:solidFill>
                  <a:latin typeface="Arial" panose="020B0604020202020204" pitchFamily="34" charset="0"/>
                </a:defRPr>
              </a:lvl2pPr>
              <a:lvl3pPr marL="11430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3pPr>
              <a:lvl4pPr marL="16002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4pPr>
              <a:lvl5pPr marL="2057400" indent="-228600" algn="r" eaLnBrk="0" hangingPunct="0">
                <a:lnSpc>
                  <a:spcPts val="1675"/>
                </a:lnSpc>
                <a:tabLst>
                  <a:tab pos="457200" algn="l"/>
                  <a:tab pos="914400" algn="l"/>
                  <a:tab pos="1371600" algn="l"/>
                </a:tabLst>
                <a:defRPr>
                  <a:solidFill>
                    <a:srgbClr val="000000"/>
                  </a:solidFill>
                  <a:latin typeface="Arial" panose="020B0604020202020204" pitchFamily="34" charset="0"/>
                </a:defRPr>
              </a:lvl5pPr>
              <a:lvl6pPr marL="25146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6pPr>
              <a:lvl7pPr marL="29718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7pPr>
              <a:lvl8pPr marL="34290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8pPr>
              <a:lvl9pPr marL="3886200" indent="-228600" algn="r" eaLnBrk="0" fontAlgn="base" hangingPunct="0">
                <a:lnSpc>
                  <a:spcPts val="1675"/>
                </a:lnSpc>
                <a:spcBef>
                  <a:spcPct val="0"/>
                </a:spcBef>
                <a:spcAft>
                  <a:spcPct val="0"/>
                </a:spcAft>
                <a:tabLst>
                  <a:tab pos="457200" algn="l"/>
                  <a:tab pos="914400" algn="l"/>
                  <a:tab pos="1371600" algn="l"/>
                </a:tabLst>
                <a:defRPr>
                  <a:solidFill>
                    <a:srgbClr val="000000"/>
                  </a:solidFill>
                  <a:latin typeface="Arial" panose="020B0604020202020204" pitchFamily="34" charset="0"/>
                </a:defRPr>
              </a:lvl9pPr>
            </a:lstStyle>
            <a:p>
              <a:pPr>
                <a:lnSpc>
                  <a:spcPts val="1700"/>
                </a:lnSpc>
              </a:pPr>
              <a:r>
                <a:rPr lang="en-US" altLang="en-US"/>
                <a:t>CLK</a:t>
              </a:r>
              <a:endParaRPr lang="en-US"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ltLang="en-US" dirty="0">
                <a:cs typeface="Times New Roman" panose="02020603050405020304" pitchFamily="18" charset="0"/>
              </a:rPr>
              <a:t>Various Shift Registers</a:t>
            </a:r>
            <a:endParaRPr lang="ar-SA" altLang="en-US" dirty="0"/>
          </a:p>
        </p:txBody>
      </p:sp>
      <p:sp>
        <p:nvSpPr>
          <p:cNvPr id="4" name="Rectangle 3"/>
          <p:cNvSpPr>
            <a:spLocks noGrp="1" noChangeArrowheads="1"/>
          </p:cNvSpPr>
          <p:nvPr>
            <p:ph idx="1"/>
          </p:nvPr>
        </p:nvSpPr>
        <p:spPr/>
        <p:txBody>
          <a:bodyPr/>
          <a:lstStyle/>
          <a:p>
            <a:pPr algn="l" rtl="0" eaLnBrk="1" hangingPunct="1"/>
            <a:r>
              <a:rPr lang="en-US" altLang="en-US" dirty="0">
                <a:cs typeface="Arial" panose="020B0604020202020204" pitchFamily="34" charset="0"/>
              </a:rPr>
              <a:t>Serial in/serial out shift registers</a:t>
            </a:r>
            <a:endParaRPr lang="en-US" altLang="en-US" dirty="0">
              <a:cs typeface="Arial" panose="020B0604020202020204" pitchFamily="34" charset="0"/>
            </a:endParaRPr>
          </a:p>
          <a:p>
            <a:pPr algn="l" rtl="0" eaLnBrk="1" hangingPunct="1"/>
            <a:r>
              <a:rPr lang="en-US" altLang="en-US" dirty="0">
                <a:cs typeface="Arial" panose="020B0604020202020204" pitchFamily="34" charset="0"/>
              </a:rPr>
              <a:t>Serial in/parallel out shift registers</a:t>
            </a:r>
            <a:endParaRPr lang="en-US" altLang="en-US" dirty="0">
              <a:cs typeface="Arial" panose="020B0604020202020204" pitchFamily="34" charset="0"/>
            </a:endParaRPr>
          </a:p>
          <a:p>
            <a:pPr algn="l" rtl="0" eaLnBrk="1" hangingPunct="1"/>
            <a:r>
              <a:rPr lang="en-US" altLang="en-US" dirty="0">
                <a:cs typeface="Arial" panose="020B0604020202020204" pitchFamily="34" charset="0"/>
              </a:rPr>
              <a:t>Parallel in/serial out shift registers</a:t>
            </a:r>
            <a:endParaRPr lang="en-US" altLang="en-US" dirty="0">
              <a:cs typeface="Arial" panose="020B0604020202020204" pitchFamily="34" charset="0"/>
            </a:endParaRPr>
          </a:p>
          <a:p>
            <a:pPr algn="l" rtl="0" eaLnBrk="1" hangingPunct="1"/>
            <a:r>
              <a:rPr lang="en-US" altLang="en-US" dirty="0">
                <a:cs typeface="Arial" panose="020B0604020202020204" pitchFamily="34" charset="0"/>
              </a:rPr>
              <a:t>Parallel in/parallel out shift registers</a:t>
            </a:r>
            <a:endParaRPr lang="en-US" altLang="en-US" dirty="0">
              <a:cs typeface="Arial" panose="020B0604020202020204" pitchFamily="34" charset="0"/>
            </a:endParaRPr>
          </a:p>
          <a:p>
            <a:pPr algn="l" rtl="0" eaLnBrk="1" hangingPunct="1"/>
            <a:r>
              <a:rPr lang="en-US" altLang="en-US" dirty="0">
                <a:cs typeface="Arial" panose="020B0604020202020204" pitchFamily="34" charset="0"/>
              </a:rPr>
              <a:t>Bidirectional shift registers</a:t>
            </a:r>
            <a:endParaRPr lang="en-US" altLang="en-US" dirty="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rtl="0" eaLnBrk="1" hangingPunct="1"/>
            <a:r>
              <a:rPr lang="en-US" altLang="en-US">
                <a:cs typeface="Times New Roman" panose="02020603050405020304" pitchFamily="18" charset="0"/>
              </a:rPr>
              <a:t>Serial in/serial out shift registers</a:t>
            </a:r>
            <a:endParaRPr lang="ar-SA" altLang="en-US"/>
          </a:p>
        </p:txBody>
      </p:sp>
      <p:sp>
        <p:nvSpPr>
          <p:cNvPr id="3" name="Content Placeholder 2"/>
          <p:cNvSpPr>
            <a:spLocks noGrp="1"/>
          </p:cNvSpPr>
          <p:nvPr>
            <p:ph idx="1"/>
          </p:nvPr>
        </p:nvSpPr>
        <p:spPr>
          <a:xfrm>
            <a:off x="457200" y="1600200"/>
            <a:ext cx="8229600" cy="1543050"/>
          </a:xfrm>
        </p:spPr>
        <p:txBody>
          <a:bodyPr rtlCol="1">
            <a:normAutofit/>
          </a:bodyPr>
          <a:lstStyle/>
          <a:p>
            <a:pPr algn="l" rtl="0" eaLnBrk="1" fontAlgn="auto" hangingPunct="1">
              <a:spcAft>
                <a:spcPts val="0"/>
              </a:spcAft>
              <a:defRPr/>
            </a:pPr>
            <a:r>
              <a:rPr lang="en-US" dirty="0"/>
              <a:t>It accepts data serially, one bit at a time on a single line, and produces the sorted information on its output also in a serial form </a:t>
            </a:r>
            <a:endParaRPr lang="ar-SA" dirty="0"/>
          </a:p>
        </p:txBody>
      </p:sp>
      <p:pic>
        <p:nvPicPr>
          <p:cNvPr id="4" name="Picture 10"/>
          <p:cNvPicPr>
            <a:picLocks noChangeAspect="1" noChangeArrowheads="1"/>
          </p:cNvPicPr>
          <p:nvPr/>
        </p:nvPicPr>
        <p:blipFill>
          <a:blip r:embed="rId1"/>
          <a:srcRect/>
          <a:stretch>
            <a:fillRect/>
          </a:stretch>
        </p:blipFill>
        <p:spPr bwMode="auto">
          <a:xfrm>
            <a:off x="1571625" y="3786188"/>
            <a:ext cx="5576888" cy="1577975"/>
          </a:xfrm>
          <a:prstGeom prst="rect">
            <a:avLst/>
          </a:prstGeom>
          <a:noFill/>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rtl="0" eaLnBrk="1" hangingPunct="1"/>
            <a:r>
              <a:rPr lang="en-US" altLang="en-US">
                <a:cs typeface="Times New Roman" panose="02020603050405020304" pitchFamily="18" charset="0"/>
              </a:rPr>
              <a:t>Serial in/serial out shift registers</a:t>
            </a:r>
            <a:endParaRPr lang="ar-SA" altLang="en-US"/>
          </a:p>
        </p:txBody>
      </p:sp>
      <p:sp>
        <p:nvSpPr>
          <p:cNvPr id="3" name="Content Placeholder 2"/>
          <p:cNvSpPr>
            <a:spLocks noGrp="1"/>
          </p:cNvSpPr>
          <p:nvPr>
            <p:ph idx="1"/>
          </p:nvPr>
        </p:nvSpPr>
        <p:spPr>
          <a:xfrm>
            <a:off x="457200" y="1428750"/>
            <a:ext cx="8229600" cy="1928813"/>
          </a:xfrm>
        </p:spPr>
        <p:txBody>
          <a:bodyPr rtlCol="1">
            <a:normAutofit fontScale="77500" lnSpcReduction="20000"/>
          </a:bodyPr>
          <a:lstStyle/>
          <a:p>
            <a:pPr algn="l" rtl="0" eaLnBrk="1" fontAlgn="auto" hangingPunct="1">
              <a:spcAft>
                <a:spcPts val="0"/>
              </a:spcAft>
              <a:defRPr/>
            </a:pPr>
            <a:r>
              <a:rPr lang="en-US" dirty="0"/>
              <a:t>4 bit register</a:t>
            </a:r>
            <a:endParaRPr lang="en-US" dirty="0"/>
          </a:p>
          <a:p>
            <a:pPr algn="l" rtl="0" eaLnBrk="1" fontAlgn="auto" hangingPunct="1">
              <a:spcAft>
                <a:spcPts val="0"/>
              </a:spcAft>
              <a:defRPr/>
            </a:pPr>
            <a:r>
              <a:rPr lang="en-US" dirty="0"/>
              <a:t>It needs 4 clock pulses to store 4 bits</a:t>
            </a:r>
            <a:endParaRPr lang="en-US" dirty="0"/>
          </a:p>
          <a:p>
            <a:pPr algn="l" rtl="0" eaLnBrk="1" fontAlgn="auto" hangingPunct="1">
              <a:spcAft>
                <a:spcPts val="0"/>
              </a:spcAft>
              <a:defRPr/>
            </a:pPr>
            <a:r>
              <a:rPr lang="en-US" dirty="0"/>
              <a:t>Example: </a:t>
            </a:r>
            <a:endParaRPr lang="en-US" dirty="0"/>
          </a:p>
          <a:p>
            <a:pPr lvl="1" algn="l" rtl="0" eaLnBrk="1" fontAlgn="auto" hangingPunct="1">
              <a:spcAft>
                <a:spcPts val="0"/>
              </a:spcAft>
              <a:defRPr/>
            </a:pPr>
            <a:r>
              <a:rPr lang="en-US" dirty="0"/>
              <a:t>Illustrate entry of the 4 bits 1010 into the register.</a:t>
            </a:r>
            <a:endParaRPr lang="en-US" dirty="0"/>
          </a:p>
          <a:p>
            <a:pPr lvl="1" algn="l" rtl="0" eaLnBrk="1" fontAlgn="auto" hangingPunct="1">
              <a:spcAft>
                <a:spcPts val="0"/>
              </a:spcAft>
              <a:defRPr/>
            </a:pPr>
            <a:r>
              <a:rPr lang="en-US" dirty="0"/>
              <a:t>Illustrate  serially shifting the 4 bits out of the register, i.e. clearing the register.</a:t>
            </a:r>
            <a:endParaRPr lang="en-US" dirty="0"/>
          </a:p>
          <a:p>
            <a:pPr algn="l" rtl="0" eaLnBrk="1" fontAlgn="auto" hangingPunct="1">
              <a:spcAft>
                <a:spcPts val="0"/>
              </a:spcAft>
              <a:defRPr/>
            </a:pPr>
            <a:endParaRPr lang="en-US" dirty="0"/>
          </a:p>
          <a:p>
            <a:pPr algn="l" rtl="0" eaLnBrk="1" fontAlgn="auto" hangingPunct="1">
              <a:spcAft>
                <a:spcPts val="0"/>
              </a:spcAft>
              <a:defRPr/>
            </a:pPr>
            <a:endParaRPr lang="ar-SA" dirty="0"/>
          </a:p>
        </p:txBody>
      </p:sp>
      <p:pic>
        <p:nvPicPr>
          <p:cNvPr id="5" name="Picture 12"/>
          <p:cNvPicPr>
            <a:picLocks noChangeAspect="1" noChangeArrowheads="1"/>
          </p:cNvPicPr>
          <p:nvPr/>
        </p:nvPicPr>
        <p:blipFill>
          <a:blip r:embed="rId1"/>
          <a:srcRect/>
          <a:stretch>
            <a:fillRect/>
          </a:stretch>
        </p:blipFill>
        <p:spPr bwMode="auto">
          <a:xfrm>
            <a:off x="486229" y="3505200"/>
            <a:ext cx="8237537" cy="2847975"/>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274638"/>
            <a:ext cx="7543800" cy="1011237"/>
          </a:xfrm>
        </p:spPr>
        <p:txBody>
          <a:bodyPr/>
          <a:lstStyle/>
          <a:p>
            <a:pPr algn="l" eaLnBrk="1" hangingPunct="1"/>
            <a:r>
              <a:rPr lang="en-US" altLang="en-US" sz="2400" b="1" dirty="0">
                <a:cs typeface="Times New Roman" panose="02020603050405020304" pitchFamily="18" charset="0"/>
              </a:rPr>
              <a:t>Example: </a:t>
            </a:r>
            <a:r>
              <a:rPr lang="en-US" altLang="en-US" sz="2400" dirty="0">
                <a:cs typeface="Times New Roman" panose="02020603050405020304" pitchFamily="18" charset="0"/>
              </a:rPr>
              <a:t>Show the states of the 5-bit shift register for the specified data input and clock waveforms. The registered is initially cleared.</a:t>
            </a:r>
            <a:endParaRPr lang="ar-SA" altLang="en-US" sz="2400" dirty="0"/>
          </a:p>
        </p:txBody>
      </p:sp>
      <p:pic>
        <p:nvPicPr>
          <p:cNvPr id="4" name="Picture 8"/>
          <p:cNvPicPr>
            <a:picLocks noChangeAspect="1" noChangeArrowheads="1"/>
          </p:cNvPicPr>
          <p:nvPr/>
        </p:nvPicPr>
        <p:blipFill>
          <a:blip r:embed="rId1"/>
          <a:srcRect/>
          <a:stretch>
            <a:fillRect/>
          </a:stretch>
        </p:blipFill>
        <p:spPr bwMode="auto">
          <a:xfrm>
            <a:off x="857250" y="1571625"/>
            <a:ext cx="7818438" cy="5181600"/>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a:cs typeface="Times New Roman" panose="02020603050405020304" pitchFamily="18" charset="0"/>
              </a:rPr>
              <a:t>Serial in/parallel out shift registers</a:t>
            </a:r>
            <a:endParaRPr lang="ar-SA" altLang="en-US"/>
          </a:p>
        </p:txBody>
      </p:sp>
      <p:sp>
        <p:nvSpPr>
          <p:cNvPr id="9219" name="Content Placeholder 2"/>
          <p:cNvSpPr>
            <a:spLocks noGrp="1"/>
          </p:cNvSpPr>
          <p:nvPr>
            <p:ph idx="1"/>
          </p:nvPr>
        </p:nvSpPr>
        <p:spPr>
          <a:xfrm>
            <a:off x="457200" y="1600200"/>
            <a:ext cx="8229600" cy="2614613"/>
          </a:xfrm>
        </p:spPr>
        <p:txBody>
          <a:bodyPr/>
          <a:lstStyle/>
          <a:p>
            <a:pPr algn="l" rtl="0" eaLnBrk="1" hangingPunct="1"/>
            <a:r>
              <a:rPr lang="en-US" altLang="en-US">
                <a:cs typeface="Arial" panose="020B0604020202020204" pitchFamily="34" charset="0"/>
              </a:rPr>
              <a:t>Data bits are entered serially as illustrated before</a:t>
            </a:r>
            <a:endParaRPr lang="en-US" altLang="en-US">
              <a:cs typeface="Arial" panose="020B0604020202020204" pitchFamily="34" charset="0"/>
            </a:endParaRPr>
          </a:p>
          <a:p>
            <a:pPr algn="l" rtl="0" eaLnBrk="1" hangingPunct="1"/>
            <a:r>
              <a:rPr lang="en-US" altLang="en-US">
                <a:cs typeface="Arial" panose="020B0604020202020204" pitchFamily="34" charset="0"/>
              </a:rPr>
              <a:t>Once the data are stored, the output of each stage is available on its output line.</a:t>
            </a:r>
            <a:endParaRPr lang="en-US" altLang="en-US">
              <a:cs typeface="Arial" panose="020B0604020202020204" pitchFamily="34" charset="0"/>
            </a:endParaRPr>
          </a:p>
          <a:p>
            <a:pPr algn="l" rtl="0" eaLnBrk="1" hangingPunct="1"/>
            <a:endParaRPr lang="en-US" altLang="en-US">
              <a:cs typeface="Arial" panose="020B0604020202020204" pitchFamily="34" charset="0"/>
            </a:endParaRPr>
          </a:p>
        </p:txBody>
      </p:sp>
      <p:pic>
        <p:nvPicPr>
          <p:cNvPr id="4" name="Picture 11"/>
          <p:cNvPicPr>
            <a:picLocks noChangeAspect="1" noChangeArrowheads="1"/>
          </p:cNvPicPr>
          <p:nvPr/>
        </p:nvPicPr>
        <p:blipFill>
          <a:blip r:embed="rId1"/>
          <a:srcRect/>
          <a:stretch>
            <a:fillRect/>
          </a:stretch>
        </p:blipFill>
        <p:spPr bwMode="auto">
          <a:xfrm>
            <a:off x="1928813" y="3929063"/>
            <a:ext cx="4857750" cy="2573337"/>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cs typeface="Times New Roman" panose="02020603050405020304" pitchFamily="18" charset="0"/>
              </a:rPr>
              <a:t>Serial in/parallel out shift registers</a:t>
            </a:r>
            <a:endParaRPr lang="ar-SA" altLang="en-US"/>
          </a:p>
        </p:txBody>
      </p:sp>
      <p:sp>
        <p:nvSpPr>
          <p:cNvPr id="10243" name="Content Placeholder 4"/>
          <p:cNvSpPr>
            <a:spLocks noGrp="1"/>
          </p:cNvSpPr>
          <p:nvPr>
            <p:ph idx="1"/>
          </p:nvPr>
        </p:nvSpPr>
        <p:spPr>
          <a:xfrm>
            <a:off x="457200" y="1600200"/>
            <a:ext cx="8229600" cy="757238"/>
          </a:xfrm>
        </p:spPr>
        <p:txBody>
          <a:bodyPr/>
          <a:lstStyle/>
          <a:p>
            <a:pPr algn="l" rtl="0" eaLnBrk="1" hangingPunct="1"/>
            <a:r>
              <a:rPr lang="en-US" altLang="en-US">
                <a:cs typeface="Arial" panose="020B0604020202020204" pitchFamily="34" charset="0"/>
              </a:rPr>
              <a:t>4-bit register</a:t>
            </a:r>
            <a:endParaRPr lang="ar-SA" altLang="en-US"/>
          </a:p>
        </p:txBody>
      </p:sp>
      <p:pic>
        <p:nvPicPr>
          <p:cNvPr id="6" name="Picture 9"/>
          <p:cNvPicPr>
            <a:picLocks noChangeAspect="1" noChangeArrowheads="1"/>
          </p:cNvPicPr>
          <p:nvPr/>
        </p:nvPicPr>
        <p:blipFill>
          <a:blip r:embed="rId1"/>
          <a:srcRect/>
          <a:stretch>
            <a:fillRect/>
          </a:stretch>
        </p:blipFill>
        <p:spPr bwMode="auto">
          <a:xfrm>
            <a:off x="714375" y="2857500"/>
            <a:ext cx="7350125" cy="3162300"/>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73314" y="378732"/>
            <a:ext cx="8534400" cy="796925"/>
          </a:xfrm>
        </p:spPr>
        <p:txBody>
          <a:bodyPr/>
          <a:lstStyle/>
          <a:p>
            <a:pPr eaLnBrk="1" hangingPunct="1"/>
            <a:r>
              <a:rPr lang="en-US" altLang="en-US" dirty="0">
                <a:cs typeface="Times New Roman" panose="02020603050405020304" pitchFamily="18" charset="0"/>
              </a:rPr>
              <a:t>Serial in/parallel out shift </a:t>
            </a:r>
            <a:br>
              <a:rPr lang="en-US" altLang="en-US" dirty="0">
                <a:cs typeface="Times New Roman" panose="02020603050405020304" pitchFamily="18" charset="0"/>
              </a:rPr>
            </a:br>
            <a:r>
              <a:rPr lang="en-US" altLang="en-US" dirty="0">
                <a:cs typeface="Times New Roman" panose="02020603050405020304" pitchFamily="18" charset="0"/>
              </a:rPr>
              <a:t>registers</a:t>
            </a:r>
            <a:endParaRPr lang="ar-SA" altLang="en-US" dirty="0"/>
          </a:p>
        </p:txBody>
      </p:sp>
      <p:sp>
        <p:nvSpPr>
          <p:cNvPr id="5" name="Content Placeholder 4"/>
          <p:cNvSpPr>
            <a:spLocks noGrp="1"/>
          </p:cNvSpPr>
          <p:nvPr>
            <p:ph idx="1"/>
          </p:nvPr>
        </p:nvSpPr>
        <p:spPr>
          <a:xfrm>
            <a:off x="292893" y="1412648"/>
            <a:ext cx="8229600" cy="1285875"/>
          </a:xfrm>
        </p:spPr>
        <p:txBody>
          <a:bodyPr rtlCol="1">
            <a:normAutofit fontScale="92500" lnSpcReduction="10000"/>
          </a:bodyPr>
          <a:lstStyle/>
          <a:p>
            <a:pPr algn="l" rtl="0" eaLnBrk="1" fontAlgn="auto" hangingPunct="1">
              <a:spcAft>
                <a:spcPts val="0"/>
              </a:spcAft>
              <a:defRPr/>
            </a:pPr>
            <a:r>
              <a:rPr lang="en-US" b="1" dirty="0"/>
              <a:t>Example: </a:t>
            </a:r>
            <a:r>
              <a:rPr lang="en-US" dirty="0"/>
              <a:t>Show the state of the 4-bit register foe the data input and clock waveforms. The register initially contains all 1s.</a:t>
            </a:r>
            <a:endParaRPr lang="ar-SA" dirty="0"/>
          </a:p>
        </p:txBody>
      </p:sp>
      <p:pic>
        <p:nvPicPr>
          <p:cNvPr id="7" name="Picture 12"/>
          <p:cNvPicPr>
            <a:picLocks noChangeAspect="1" noChangeArrowheads="1"/>
          </p:cNvPicPr>
          <p:nvPr/>
        </p:nvPicPr>
        <p:blipFill>
          <a:blip r:embed="rId1"/>
          <a:srcRect/>
          <a:stretch>
            <a:fillRect/>
          </a:stretch>
        </p:blipFill>
        <p:spPr bwMode="auto">
          <a:xfrm>
            <a:off x="1219200" y="2819400"/>
            <a:ext cx="6376987" cy="3808661"/>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04371" y="762001"/>
            <a:ext cx="8229600" cy="457200"/>
          </a:xfrm>
        </p:spPr>
        <p:txBody>
          <a:bodyPr/>
          <a:lstStyle/>
          <a:p>
            <a:pPr eaLnBrk="1" hangingPunct="1"/>
            <a:r>
              <a:rPr lang="en-US" altLang="en-US" dirty="0">
                <a:cs typeface="Times New Roman" panose="02020603050405020304" pitchFamily="18" charset="0"/>
              </a:rPr>
              <a:t>Serial In/Parallel Out Shift Registers </a:t>
            </a:r>
            <a:endParaRPr lang="en-US" altLang="en-US" dirty="0">
              <a:cs typeface="Times New Roman" panose="02020603050405020304" pitchFamily="18" charset="0"/>
            </a:endParaRPr>
          </a:p>
        </p:txBody>
      </p:sp>
      <p:sp>
        <p:nvSpPr>
          <p:cNvPr id="62467" name="Rectangle 3"/>
          <p:cNvSpPr>
            <a:spLocks noGrp="1" noChangeArrowheads="1"/>
          </p:cNvSpPr>
          <p:nvPr>
            <p:ph type="body" idx="1"/>
          </p:nvPr>
        </p:nvSpPr>
        <p:spPr>
          <a:xfrm>
            <a:off x="533400" y="1219200"/>
            <a:ext cx="8229600" cy="685800"/>
          </a:xfrm>
        </p:spPr>
        <p:txBody>
          <a:bodyPr/>
          <a:lstStyle/>
          <a:p>
            <a:pPr eaLnBrk="1" hangingPunct="1"/>
            <a:r>
              <a:rPr lang="en-US" altLang="en-US">
                <a:cs typeface="Arial" panose="020B0604020202020204" pitchFamily="34" charset="0"/>
              </a:rPr>
              <a:t>8-bit serial in/parallel out</a:t>
            </a:r>
            <a:endParaRPr lang="en-US" altLang="en-US">
              <a:cs typeface="Arial" panose="020B0604020202020204" pitchFamily="34" charset="0"/>
            </a:endParaRPr>
          </a:p>
        </p:txBody>
      </p:sp>
      <p:pic>
        <p:nvPicPr>
          <p:cNvPr id="62476" name="Picture 12"/>
          <p:cNvPicPr>
            <a:picLocks noChangeAspect="1" noChangeArrowheads="1"/>
          </p:cNvPicPr>
          <p:nvPr/>
        </p:nvPicPr>
        <p:blipFill>
          <a:blip r:embed="rId1"/>
          <a:srcRect/>
          <a:stretch>
            <a:fillRect/>
          </a:stretch>
        </p:blipFill>
        <p:spPr bwMode="auto">
          <a:xfrm>
            <a:off x="762000" y="1905000"/>
            <a:ext cx="8001000" cy="2608263"/>
          </a:xfrm>
          <a:prstGeom prst="rect">
            <a:avLst/>
          </a:prstGeom>
          <a:noFill/>
          <a:effectLst/>
        </p:spPr>
      </p:pic>
      <p:pic>
        <p:nvPicPr>
          <p:cNvPr id="62477" name="Picture 13"/>
          <p:cNvPicPr>
            <a:picLocks noChangeAspect="1" noChangeArrowheads="1"/>
          </p:cNvPicPr>
          <p:nvPr/>
        </p:nvPicPr>
        <p:blipFill>
          <a:blip r:embed="rId2"/>
          <a:srcRect/>
          <a:stretch>
            <a:fillRect/>
          </a:stretch>
        </p:blipFill>
        <p:spPr bwMode="auto">
          <a:xfrm>
            <a:off x="1447800" y="4800600"/>
            <a:ext cx="2819400" cy="1116013"/>
          </a:xfrm>
          <a:prstGeom prst="rect">
            <a:avLst/>
          </a:prstGeom>
          <a:noFill/>
          <a:effectLst/>
        </p:spPr>
      </p:pic>
      <p:pic>
        <p:nvPicPr>
          <p:cNvPr id="62478" name="Picture 14"/>
          <p:cNvPicPr>
            <a:picLocks noChangeAspect="1" noChangeArrowheads="1"/>
          </p:cNvPicPr>
          <p:nvPr/>
        </p:nvPicPr>
        <p:blipFill>
          <a:blip r:embed="rId3"/>
          <a:srcRect/>
          <a:stretch>
            <a:fillRect/>
          </a:stretch>
        </p:blipFill>
        <p:spPr bwMode="auto">
          <a:xfrm>
            <a:off x="5715000" y="4648200"/>
            <a:ext cx="2438400" cy="1390650"/>
          </a:xfrm>
          <a:prstGeom prst="rect">
            <a:avLst/>
          </a:prstGeom>
          <a:noFill/>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dissolve">
                                      <p:cBhvr>
                                        <p:cTn id="7" dur="500"/>
                                        <p:tgtEl>
                                          <p:spTgt spid="62467">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2476"/>
                                        </p:tgtEl>
                                        <p:attrNameLst>
                                          <p:attrName>style.visibility</p:attrName>
                                        </p:attrNameLst>
                                      </p:cBhvr>
                                      <p:to>
                                        <p:strVal val="visible"/>
                                      </p:to>
                                    </p:set>
                                    <p:animEffect transition="in" filter="dissolve">
                                      <p:cBhvr>
                                        <p:cTn id="11" dur="500"/>
                                        <p:tgtEl>
                                          <p:spTgt spid="6247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2477"/>
                                        </p:tgtEl>
                                        <p:attrNameLst>
                                          <p:attrName>style.visibility</p:attrName>
                                        </p:attrNameLst>
                                      </p:cBhvr>
                                      <p:to>
                                        <p:strVal val="visible"/>
                                      </p:to>
                                    </p:set>
                                    <p:animEffect transition="in" filter="dissolve">
                                      <p:cBhvr>
                                        <p:cTn id="15" dur="500"/>
                                        <p:tgtEl>
                                          <p:spTgt spid="62477"/>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2478"/>
                                        </p:tgtEl>
                                        <p:attrNameLst>
                                          <p:attrName>style.visibility</p:attrName>
                                        </p:attrNameLst>
                                      </p:cBhvr>
                                      <p:to>
                                        <p:strVal val="visible"/>
                                      </p:to>
                                    </p:set>
                                    <p:animEffect transition="in" filter="dissolve">
                                      <p:cBhvr>
                                        <p:cTn id="19" dur="500"/>
                                        <p:tgtEl>
                                          <p:spTgt spid="62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285750" y="1490662"/>
            <a:ext cx="8501063" cy="2928938"/>
          </a:xfrm>
        </p:spPr>
        <p:txBody>
          <a:bodyPr/>
          <a:lstStyle/>
          <a:p>
            <a:pPr lvl="1" algn="l" rtl="0" eaLnBrk="1" hangingPunct="1"/>
            <a:r>
              <a:rPr lang="en-US" altLang="en-US" sz="2400" dirty="0">
                <a:cs typeface="Arial" panose="020B0604020202020204" pitchFamily="34" charset="0"/>
              </a:rPr>
              <a:t>The bits are entered simultaneously into their respective stages.</a:t>
            </a:r>
            <a:endParaRPr lang="en-US" altLang="en-US" sz="2400" dirty="0">
              <a:cs typeface="Arial" panose="020B0604020202020204" pitchFamily="34" charset="0"/>
            </a:endParaRPr>
          </a:p>
          <a:p>
            <a:pPr lvl="1" algn="l" rtl="0" eaLnBrk="1" hangingPunct="1"/>
            <a:r>
              <a:rPr lang="en-US" altLang="en-US" sz="2400" dirty="0">
                <a:cs typeface="Arial" panose="020B0604020202020204" pitchFamily="34" charset="0"/>
              </a:rPr>
              <a:t>The serial output appears bit by bit per clock pulse.</a:t>
            </a:r>
            <a:endParaRPr lang="en-US" altLang="en-US" sz="2400" dirty="0">
              <a:cs typeface="Arial" panose="020B0604020202020204" pitchFamily="34" charset="0"/>
            </a:endParaRPr>
          </a:p>
          <a:p>
            <a:pPr lvl="1" algn="l" rtl="0" eaLnBrk="1" hangingPunct="1"/>
            <a:r>
              <a:rPr lang="en-US" altLang="en-US" sz="2400" dirty="0">
                <a:cs typeface="Arial" panose="020B0604020202020204" pitchFamily="34" charset="0"/>
              </a:rPr>
              <a:t>To store 4 bits, we need 1 clock pulse</a:t>
            </a:r>
            <a:endParaRPr lang="en-US" altLang="en-US" sz="2400" dirty="0">
              <a:cs typeface="Arial" panose="020B0604020202020204" pitchFamily="34" charset="0"/>
            </a:endParaRPr>
          </a:p>
          <a:p>
            <a:pPr lvl="1" algn="l" rtl="0" eaLnBrk="1" hangingPunct="1"/>
            <a:r>
              <a:rPr lang="en-US" altLang="en-US" sz="2400" dirty="0">
                <a:cs typeface="Arial" panose="020B0604020202020204" pitchFamily="34" charset="0"/>
              </a:rPr>
              <a:t>To shift them out them, we need another 3 clock pulses.</a:t>
            </a:r>
            <a:endParaRPr lang="en-US" altLang="en-US" sz="2400" dirty="0">
              <a:cs typeface="Arial" panose="020B0604020202020204" pitchFamily="34" charset="0"/>
            </a:endParaRPr>
          </a:p>
          <a:p>
            <a:pPr algn="l" rtl="0" eaLnBrk="1" hangingPunct="1"/>
            <a:r>
              <a:rPr lang="en-US" altLang="en-US" sz="2400" dirty="0">
                <a:cs typeface="Arial" panose="020B0604020202020204" pitchFamily="34" charset="0"/>
              </a:rPr>
              <a:t>4-bit parallel in/serial out </a:t>
            </a:r>
            <a:endParaRPr lang="en-US" altLang="en-US" sz="2400" dirty="0">
              <a:cs typeface="Arial" panose="020B0604020202020204" pitchFamily="34" charset="0"/>
            </a:endParaRPr>
          </a:p>
          <a:p>
            <a:pPr algn="l" rtl="0" eaLnBrk="1" hangingPunct="1">
              <a:buFont typeface="Arial" panose="020B0604020202020204" pitchFamily="34" charset="0"/>
              <a:buNone/>
            </a:pPr>
            <a:endParaRPr lang="ar-SA" altLang="en-US" sz="2400" dirty="0"/>
          </a:p>
        </p:txBody>
      </p:sp>
      <p:sp>
        <p:nvSpPr>
          <p:cNvPr id="13315" name="Rectangle 2"/>
          <p:cNvSpPr>
            <a:spLocks noGrp="1" noChangeArrowheads="1"/>
          </p:cNvSpPr>
          <p:nvPr>
            <p:ph type="title"/>
          </p:nvPr>
        </p:nvSpPr>
        <p:spPr/>
        <p:txBody>
          <a:bodyPr/>
          <a:lstStyle/>
          <a:p>
            <a:pPr eaLnBrk="1" hangingPunct="1"/>
            <a:r>
              <a:rPr lang="en-US" altLang="en-US">
                <a:cs typeface="Times New Roman" panose="02020603050405020304" pitchFamily="18" charset="0"/>
              </a:rPr>
              <a:t>Parallel In/Serial Out Shift Registers</a:t>
            </a:r>
            <a:endParaRPr lang="en-US" altLang="en-US">
              <a:cs typeface="Times New Roman" panose="02020603050405020304" pitchFamily="18" charset="0"/>
            </a:endParaRPr>
          </a:p>
        </p:txBody>
      </p:sp>
      <p:pic>
        <p:nvPicPr>
          <p:cNvPr id="6" name="Picture 10"/>
          <p:cNvPicPr>
            <a:picLocks noChangeAspect="1" noChangeArrowheads="1"/>
          </p:cNvPicPr>
          <p:nvPr/>
        </p:nvPicPr>
        <p:blipFill>
          <a:blip r:embed="rId1"/>
          <a:srcRect/>
          <a:stretch>
            <a:fillRect/>
          </a:stretch>
        </p:blipFill>
        <p:spPr bwMode="auto">
          <a:xfrm>
            <a:off x="2500313" y="4357688"/>
            <a:ext cx="5145087" cy="2225675"/>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Registers</a:t>
            </a:r>
            <a:endParaRPr lang="en-US" altLang="en-US"/>
          </a:p>
        </p:txBody>
      </p:sp>
      <p:sp>
        <p:nvSpPr>
          <p:cNvPr id="4099" name="Rectangle 3"/>
          <p:cNvSpPr>
            <a:spLocks noGrp="1" noChangeArrowheads="1"/>
          </p:cNvSpPr>
          <p:nvPr>
            <p:ph type="body" idx="1"/>
          </p:nvPr>
        </p:nvSpPr>
        <p:spPr>
          <a:xfrm>
            <a:off x="538163" y="1511300"/>
            <a:ext cx="7934325" cy="2320925"/>
          </a:xfrm>
        </p:spPr>
        <p:txBody>
          <a:bodyPr/>
          <a:lstStyle/>
          <a:p>
            <a:r>
              <a:rPr lang="en-US" altLang="en-US" dirty="0">
                <a:highlight>
                  <a:srgbClr val="FFFF00"/>
                </a:highlight>
              </a:rPr>
              <a:t>Group of storage elements read/written as a unit.</a:t>
            </a:r>
            <a:endParaRPr lang="en-US" altLang="en-US" dirty="0">
              <a:highlight>
                <a:srgbClr val="FFFF00"/>
              </a:highlight>
            </a:endParaRPr>
          </a:p>
          <a:p>
            <a:pPr lvl="1"/>
            <a:r>
              <a:rPr lang="en-US" altLang="en-US" dirty="0"/>
              <a:t>Store related values (e.g. a binary word)</a:t>
            </a:r>
            <a:endParaRPr lang="en-US" altLang="en-US" dirty="0"/>
          </a:p>
          <a:p>
            <a:r>
              <a:rPr lang="en-US" altLang="en-US" dirty="0">
                <a:highlight>
                  <a:srgbClr val="FFFF00"/>
                </a:highlight>
              </a:rPr>
              <a:t>Collection of flip-flops with common control</a:t>
            </a:r>
            <a:endParaRPr lang="en-US" altLang="en-US" dirty="0">
              <a:highlight>
                <a:srgbClr val="FFFF00"/>
              </a:highlight>
            </a:endParaRPr>
          </a:p>
          <a:p>
            <a:pPr lvl="1"/>
            <a:r>
              <a:rPr lang="en-US" altLang="en-US" dirty="0"/>
              <a:t>Share clock, reset, set lines</a:t>
            </a:r>
            <a:endParaRPr lang="en-US" altLang="en-US" dirty="0"/>
          </a:p>
          <a:p>
            <a:r>
              <a:rPr lang="en-US" altLang="en-US" dirty="0"/>
              <a:t>Applications:</a:t>
            </a:r>
            <a:endParaRPr lang="en-US" altLang="en-US" dirty="0"/>
          </a:p>
          <a:p>
            <a:pPr lvl="1"/>
            <a:r>
              <a:rPr lang="en-US" altLang="en-US" dirty="0"/>
              <a:t>Storage registers</a:t>
            </a:r>
            <a:endParaRPr lang="en-US" altLang="en-US" dirty="0"/>
          </a:p>
          <a:p>
            <a:pPr lvl="1"/>
            <a:r>
              <a:rPr lang="en-US" altLang="en-US" dirty="0"/>
              <a:t>Frequency division</a:t>
            </a:r>
            <a:endParaRPr lang="en-US" altLang="en-US" dirty="0"/>
          </a:p>
          <a:p>
            <a:pPr lvl="1"/>
            <a:r>
              <a:rPr lang="en-US" altLang="en-US" dirty="0"/>
              <a:t>Shift registers</a:t>
            </a:r>
            <a:endParaRPr lang="en-US" altLang="en-US" dirty="0"/>
          </a:p>
          <a:p>
            <a:pPr lvl="1"/>
            <a:r>
              <a:rPr lang="en-US" altLang="en-US" dirty="0"/>
              <a:t>Counters</a:t>
            </a: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a:cs typeface="Times New Roman" panose="02020603050405020304" pitchFamily="18" charset="0"/>
              </a:rPr>
              <a:t>Parallel In/Serial Out Shift Registers</a:t>
            </a:r>
            <a:endParaRPr lang="en-US" altLang="en-US">
              <a:cs typeface="Times New Roman" panose="02020603050405020304" pitchFamily="18" charset="0"/>
            </a:endParaRPr>
          </a:p>
        </p:txBody>
      </p:sp>
      <p:sp>
        <p:nvSpPr>
          <p:cNvPr id="14339" name="Rectangle 6"/>
          <p:cNvSpPr>
            <a:spLocks noChangeArrowheads="1"/>
          </p:cNvSpPr>
          <p:nvPr/>
        </p:nvSpPr>
        <p:spPr bwMode="auto">
          <a:xfrm>
            <a:off x="457200" y="1656557"/>
            <a:ext cx="3525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t>4-bit parallel in/serial out</a:t>
            </a:r>
            <a:endParaRPr lang="en-US" altLang="en-US" sz="2400" dirty="0"/>
          </a:p>
        </p:txBody>
      </p:sp>
      <p:pic>
        <p:nvPicPr>
          <p:cNvPr id="8" name="Picture 9"/>
          <p:cNvPicPr>
            <a:picLocks noChangeAspect="1" noChangeArrowheads="1"/>
          </p:cNvPicPr>
          <p:nvPr/>
        </p:nvPicPr>
        <p:blipFill>
          <a:blip r:embed="rId1"/>
          <a:srcRect/>
          <a:stretch>
            <a:fillRect/>
          </a:stretch>
        </p:blipFill>
        <p:spPr bwMode="auto">
          <a:xfrm>
            <a:off x="425450" y="2357438"/>
            <a:ext cx="8361363" cy="4260850"/>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p:cNvPicPr>
            <a:picLocks noChangeAspect="1" noChangeArrowheads="1"/>
          </p:cNvPicPr>
          <p:nvPr/>
        </p:nvPicPr>
        <p:blipFill>
          <a:blip r:embed="rId1"/>
          <a:srcRect/>
          <a:stretch>
            <a:fillRect/>
          </a:stretch>
        </p:blipFill>
        <p:spPr bwMode="auto">
          <a:xfrm>
            <a:off x="2057400" y="857250"/>
            <a:ext cx="6729413" cy="5802313"/>
          </a:xfrm>
          <a:prstGeom prst="rect">
            <a:avLst/>
          </a:prstGeom>
          <a:noFill/>
          <a:effectLst/>
        </p:spPr>
      </p:pic>
      <p:sp>
        <p:nvSpPr>
          <p:cNvPr id="3" name="Content Placeholder 2"/>
          <p:cNvSpPr txBox="1"/>
          <p:nvPr/>
        </p:nvSpPr>
        <p:spPr>
          <a:xfrm>
            <a:off x="357188" y="214313"/>
            <a:ext cx="8229600" cy="542925"/>
          </a:xfrm>
          <a:prstGeom prst="rect">
            <a:avLst/>
          </a:prstGeom>
        </p:spPr>
        <p:txBody>
          <a:bodyPr/>
          <a:lstStyle/>
          <a:p>
            <a:pPr marL="342900" indent="-342900" algn="l" rtl="0">
              <a:spcBef>
                <a:spcPct val="20000"/>
              </a:spcBef>
              <a:buFont typeface="Arial" panose="020B0604020202020204" pitchFamily="34" charset="0"/>
              <a:buChar char="•"/>
              <a:defRPr/>
            </a:pPr>
            <a:r>
              <a:rPr lang="en-US" sz="3200">
                <a:latin typeface="+mn-lt"/>
                <a:cs typeface="+mn-cs"/>
              </a:rPr>
              <a:t>4-bit parallel in/serial out</a:t>
            </a:r>
            <a:endParaRPr lang="en-US" sz="3200">
              <a:latin typeface="+mn-lt"/>
              <a:cs typeface="+mn-cs"/>
            </a:endParaRPr>
          </a:p>
          <a:p>
            <a:pPr marL="342900" indent="-342900" algn="l" rtl="0">
              <a:spcBef>
                <a:spcPct val="20000"/>
              </a:spcBef>
              <a:buFont typeface="Arial" panose="020B0604020202020204" pitchFamily="34" charset="0"/>
              <a:buNone/>
              <a:defRPr/>
            </a:pPr>
            <a:endParaRPr lang="ar-SA" sz="3200"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a:xfrm>
            <a:off x="457200" y="1600200"/>
            <a:ext cx="8229600" cy="2614613"/>
          </a:xfrm>
        </p:spPr>
        <p:txBody>
          <a:bodyPr/>
          <a:lstStyle/>
          <a:p>
            <a:pPr marL="342900" lvl="1" indent="-342900" algn="l" rtl="0" eaLnBrk="1" hangingPunct="1">
              <a:buFont typeface="Arial" panose="020B0604020202020204" pitchFamily="34" charset="0"/>
              <a:buChar char="•"/>
              <a:defRPr/>
            </a:pPr>
            <a:r>
              <a:rPr lang="en-US" sz="2400" dirty="0">
                <a:cs typeface="Arial" panose="020B0604020202020204" pitchFamily="34" charset="0"/>
              </a:rPr>
              <a:t>The bits are entered simultaneously into their respective stages.</a:t>
            </a:r>
            <a:endParaRPr lang="en-US" sz="2400" dirty="0">
              <a:cs typeface="Arial" panose="020B0604020202020204" pitchFamily="34" charset="0"/>
            </a:endParaRPr>
          </a:p>
          <a:p>
            <a:pPr marL="342900" lvl="1" indent="-342900" algn="l" rtl="0" eaLnBrk="1" hangingPunct="1">
              <a:buFont typeface="Arial" panose="020B0604020202020204" pitchFamily="34" charset="0"/>
              <a:buChar char="•"/>
              <a:defRPr/>
            </a:pPr>
            <a:r>
              <a:rPr lang="en-US" sz="2400" dirty="0">
                <a:cs typeface="Arial" panose="020B0604020202020204" pitchFamily="34" charset="0"/>
              </a:rPr>
              <a:t>Immediately, the bits appear on the parallel outputs.</a:t>
            </a:r>
            <a:endParaRPr lang="en-US" sz="2400" dirty="0">
              <a:cs typeface="Arial" panose="020B0604020202020204" pitchFamily="34" charset="0"/>
            </a:endParaRPr>
          </a:p>
          <a:p>
            <a:pPr marL="342900" lvl="1" indent="-342900" algn="l" rtl="0" eaLnBrk="1" hangingPunct="1">
              <a:buFont typeface="Arial" panose="020B0604020202020204" pitchFamily="34" charset="0"/>
              <a:buChar char="•"/>
              <a:defRPr/>
            </a:pPr>
            <a:endParaRPr lang="en-US" sz="2400" dirty="0">
              <a:cs typeface="Arial" panose="020B0604020202020204" pitchFamily="34" charset="0"/>
            </a:endParaRPr>
          </a:p>
          <a:p>
            <a:pPr algn="l" rtl="0" eaLnBrk="1" hangingPunct="1">
              <a:defRPr/>
            </a:pPr>
            <a:endParaRPr lang="en-US" dirty="0">
              <a:cs typeface="Arial" panose="020B0604020202020204" pitchFamily="34" charset="0"/>
            </a:endParaRPr>
          </a:p>
          <a:p>
            <a:pPr lvl="1" algn="l" rtl="0" eaLnBrk="1" hangingPunct="1">
              <a:defRPr/>
            </a:pPr>
            <a:endParaRPr lang="en-US" dirty="0">
              <a:cs typeface="Arial" panose="020B0604020202020204" pitchFamily="34" charset="0"/>
            </a:endParaRPr>
          </a:p>
          <a:p>
            <a:pPr eaLnBrk="1" hangingPunct="1">
              <a:defRPr/>
            </a:pPr>
            <a:endParaRPr lang="ar-SA" dirty="0"/>
          </a:p>
        </p:txBody>
      </p:sp>
      <p:sp>
        <p:nvSpPr>
          <p:cNvPr id="16387" name="Rectangle 2"/>
          <p:cNvSpPr>
            <a:spLocks noGrp="1" noChangeArrowheads="1"/>
          </p:cNvSpPr>
          <p:nvPr>
            <p:ph type="title"/>
          </p:nvPr>
        </p:nvSpPr>
        <p:spPr/>
        <p:txBody>
          <a:bodyPr/>
          <a:lstStyle/>
          <a:p>
            <a:pPr eaLnBrk="1" hangingPunct="1"/>
            <a:r>
              <a:rPr lang="en-US" altLang="en-US">
                <a:cs typeface="Times New Roman" panose="02020603050405020304" pitchFamily="18" charset="0"/>
              </a:rPr>
              <a:t>Parallel In/Parallel Out Shift Registers</a:t>
            </a:r>
            <a:endParaRPr lang="en-US" altLang="en-US">
              <a:cs typeface="Times New Roman" panose="02020603050405020304" pitchFamily="18" charset="0"/>
            </a:endParaRPr>
          </a:p>
        </p:txBody>
      </p:sp>
      <p:pic>
        <p:nvPicPr>
          <p:cNvPr id="5" name="Picture 13"/>
          <p:cNvPicPr>
            <a:picLocks noChangeAspect="1" noChangeArrowheads="1"/>
          </p:cNvPicPr>
          <p:nvPr/>
        </p:nvPicPr>
        <p:blipFill>
          <a:blip r:embed="rId1"/>
          <a:srcRect/>
          <a:stretch>
            <a:fillRect/>
          </a:stretch>
        </p:blipFill>
        <p:spPr bwMode="auto">
          <a:xfrm>
            <a:off x="2854325" y="4357688"/>
            <a:ext cx="5059363" cy="2154237"/>
          </a:xfrm>
          <a:prstGeom prst="rect">
            <a:avLst/>
          </a:prstGeom>
          <a:noFill/>
          <a:effectLst/>
        </p:spPr>
      </p:pic>
      <p:sp>
        <p:nvSpPr>
          <p:cNvPr id="16389" name="Rectangle 5"/>
          <p:cNvSpPr>
            <a:spLocks noChangeArrowheads="1"/>
          </p:cNvSpPr>
          <p:nvPr/>
        </p:nvSpPr>
        <p:spPr bwMode="auto">
          <a:xfrm>
            <a:off x="928688" y="4643438"/>
            <a:ext cx="1863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342900" indent="-34290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l" rtl="0" eaLnBrk="1" hangingPunct="1"/>
            <a:r>
              <a:rPr lang="en-US" altLang="en-US" sz="2400"/>
              <a:t>4-bit version</a:t>
            </a:r>
            <a:endParaRPr lang="en-US"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428625" y="1071563"/>
            <a:ext cx="8229600" cy="828675"/>
          </a:xfrm>
        </p:spPr>
        <p:txBody>
          <a:bodyPr/>
          <a:lstStyle/>
          <a:p>
            <a:pPr algn="l" rtl="0" eaLnBrk="1" hangingPunct="1"/>
            <a:r>
              <a:rPr lang="en-US" altLang="en-US">
                <a:cs typeface="Arial" panose="020B0604020202020204" pitchFamily="34" charset="0"/>
              </a:rPr>
              <a:t>4-bit version</a:t>
            </a:r>
            <a:endParaRPr lang="en-US" altLang="en-US">
              <a:cs typeface="Arial" panose="020B0604020202020204" pitchFamily="34" charset="0"/>
            </a:endParaRPr>
          </a:p>
          <a:p>
            <a:pPr eaLnBrk="1" hangingPunct="1"/>
            <a:endParaRPr lang="ar-SA" altLang="en-US"/>
          </a:p>
        </p:txBody>
      </p:sp>
      <p:sp>
        <p:nvSpPr>
          <p:cNvPr id="17411" name="Rectangle 2"/>
          <p:cNvSpPr>
            <a:spLocks noGrp="1" noChangeArrowheads="1"/>
          </p:cNvSpPr>
          <p:nvPr>
            <p:ph type="title"/>
          </p:nvPr>
        </p:nvSpPr>
        <p:spPr>
          <a:xfrm>
            <a:off x="457200" y="346393"/>
            <a:ext cx="8229600" cy="725487"/>
          </a:xfrm>
        </p:spPr>
        <p:txBody>
          <a:bodyPr/>
          <a:lstStyle/>
          <a:p>
            <a:pPr eaLnBrk="1" hangingPunct="1"/>
            <a:r>
              <a:rPr lang="en-US" altLang="en-US" sz="3200">
                <a:cs typeface="Times New Roman" panose="02020603050405020304" pitchFamily="18" charset="0"/>
              </a:rPr>
              <a:t>Parallel In/Parallel Out Shift Registers</a:t>
            </a:r>
            <a:endParaRPr lang="en-US" altLang="en-US" sz="3200">
              <a:cs typeface="Times New Roman" panose="02020603050405020304" pitchFamily="18" charset="0"/>
            </a:endParaRPr>
          </a:p>
        </p:txBody>
      </p:sp>
      <p:pic>
        <p:nvPicPr>
          <p:cNvPr id="6" name="Picture 12"/>
          <p:cNvPicPr>
            <a:picLocks noChangeAspect="1" noChangeArrowheads="1"/>
          </p:cNvPicPr>
          <p:nvPr/>
        </p:nvPicPr>
        <p:blipFill>
          <a:blip r:embed="rId1"/>
          <a:srcRect/>
          <a:stretch>
            <a:fillRect/>
          </a:stretch>
        </p:blipFill>
        <p:spPr bwMode="auto">
          <a:xfrm>
            <a:off x="914400" y="1981200"/>
            <a:ext cx="7515225" cy="4452938"/>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cs typeface="Times New Roman" panose="02020603050405020304" pitchFamily="18" charset="0"/>
              </a:rPr>
              <a:t>Bidirectional Shift Register </a:t>
            </a:r>
            <a:endParaRPr lang="ar-SA" altLang="en-US"/>
          </a:p>
        </p:txBody>
      </p:sp>
      <p:sp>
        <p:nvSpPr>
          <p:cNvPr id="19459" name="Content Placeholder 2"/>
          <p:cNvSpPr>
            <a:spLocks noGrp="1"/>
          </p:cNvSpPr>
          <p:nvPr>
            <p:ph idx="1"/>
          </p:nvPr>
        </p:nvSpPr>
        <p:spPr>
          <a:xfrm>
            <a:off x="457200" y="1600200"/>
            <a:ext cx="8229600" cy="1328738"/>
          </a:xfrm>
        </p:spPr>
        <p:txBody>
          <a:bodyPr/>
          <a:lstStyle/>
          <a:p>
            <a:pPr algn="l" rtl="0"/>
            <a:r>
              <a:rPr lang="en-US" altLang="en-US">
                <a:highlight>
                  <a:srgbClr val="FFFF00"/>
                </a:highlight>
                <a:cs typeface="Arial" panose="020B0604020202020204" pitchFamily="34" charset="0"/>
              </a:rPr>
              <a:t>A bidirectional shift register is one in which the data can be shifted either left or right.</a:t>
            </a:r>
            <a:endParaRPr lang="en-US" altLang="en-US">
              <a:highlight>
                <a:srgbClr val="FFFF00"/>
              </a:highlight>
              <a:cs typeface="Arial" panose="020B0604020202020204" pitchFamily="34" charset="0"/>
            </a:endParaRPr>
          </a:p>
        </p:txBody>
      </p:sp>
      <p:sp>
        <p:nvSpPr>
          <p:cNvPr id="19460" name="Rectangle 3"/>
          <p:cNvSpPr>
            <a:spLocks noChangeArrowheads="1"/>
          </p:cNvSpPr>
          <p:nvPr/>
        </p:nvSpPr>
        <p:spPr bwMode="auto">
          <a:xfrm>
            <a:off x="1357313" y="3257550"/>
            <a:ext cx="44608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eaLnBrk="1" hangingPunct="1">
              <a:lnSpc>
                <a:spcPct val="90000"/>
              </a:lnSpc>
            </a:pPr>
            <a:r>
              <a:rPr lang="en-US" altLang="en-US" sz="2400"/>
              <a:t>4-bit version</a:t>
            </a:r>
            <a:endParaRPr lang="en-US" altLang="en-US" sz="2400"/>
          </a:p>
        </p:txBody>
      </p:sp>
      <p:pic>
        <p:nvPicPr>
          <p:cNvPr id="5" name="Picture 11"/>
          <p:cNvPicPr>
            <a:picLocks noChangeAspect="1" noChangeArrowheads="1"/>
          </p:cNvPicPr>
          <p:nvPr/>
        </p:nvPicPr>
        <p:blipFill>
          <a:blip r:embed="rId1"/>
          <a:srcRect/>
          <a:stretch>
            <a:fillRect/>
          </a:stretch>
        </p:blipFill>
        <p:spPr bwMode="auto">
          <a:xfrm>
            <a:off x="2714625" y="4000500"/>
            <a:ext cx="3638550" cy="1798638"/>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1"/>
          <a:srcRect/>
          <a:stretch>
            <a:fillRect/>
          </a:stretch>
        </p:blipFill>
        <p:spPr bwMode="auto">
          <a:xfrm>
            <a:off x="285750" y="1714500"/>
            <a:ext cx="8477250" cy="3927475"/>
          </a:xfrm>
          <a:prstGeom prst="rect">
            <a:avLst/>
          </a:prstGeom>
          <a:noFill/>
          <a:effectLst/>
        </p:spPr>
      </p:pic>
      <p:sp>
        <p:nvSpPr>
          <p:cNvPr id="3" name="Title 1"/>
          <p:cNvSpPr txBox="1"/>
          <p:nvPr/>
        </p:nvSpPr>
        <p:spPr>
          <a:xfrm>
            <a:off x="-152400" y="381000"/>
            <a:ext cx="8229600" cy="1143000"/>
          </a:xfrm>
          <a:prstGeom prst="rect">
            <a:avLst/>
          </a:prstGeom>
        </p:spPr>
        <p:txBody>
          <a:bodyPr/>
          <a:lstStyle/>
          <a:p>
            <a:pPr algn="ctr" eaLnBrk="0" hangingPunct="0">
              <a:defRPr/>
            </a:pPr>
            <a:r>
              <a:rPr lang="en-US" sz="4400" dirty="0">
                <a:latin typeface="+mj-lt"/>
                <a:ea typeface="+mj-ea"/>
                <a:cs typeface="+mj-cs"/>
              </a:rPr>
              <a:t>Bidirectional 4-bit Shift Register </a:t>
            </a:r>
            <a:endParaRPr lang="ar-SA" sz="4400" dirty="0">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1"/>
          <a:srcRect/>
          <a:stretch>
            <a:fillRect/>
          </a:stretch>
        </p:blipFill>
        <p:spPr bwMode="auto">
          <a:xfrm>
            <a:off x="142875" y="1428750"/>
            <a:ext cx="8786813" cy="4714875"/>
          </a:xfrm>
          <a:prstGeom prst="rect">
            <a:avLst/>
          </a:prstGeom>
          <a:noFill/>
          <a:effectLst/>
        </p:spPr>
      </p:pic>
      <p:sp>
        <p:nvSpPr>
          <p:cNvPr id="4" name="Title 1"/>
          <p:cNvSpPr txBox="1"/>
          <p:nvPr/>
        </p:nvSpPr>
        <p:spPr>
          <a:xfrm>
            <a:off x="-152400" y="381000"/>
            <a:ext cx="8229600" cy="796925"/>
          </a:xfrm>
          <a:prstGeom prst="rect">
            <a:avLst/>
          </a:prstGeom>
        </p:spPr>
        <p:txBody>
          <a:bodyPr/>
          <a:lstStyle/>
          <a:p>
            <a:pPr algn="ctr" eaLnBrk="0" hangingPunct="0">
              <a:defRPr/>
            </a:pPr>
            <a:r>
              <a:rPr lang="en-US" sz="4400" dirty="0">
                <a:latin typeface="+mj-lt"/>
                <a:ea typeface="+mj-ea"/>
                <a:cs typeface="+mj-cs"/>
              </a:rPr>
              <a:t>Bidirectional </a:t>
            </a:r>
            <a:r>
              <a:rPr lang="en-US" sz="4400" dirty="0"/>
              <a:t>4-bit </a:t>
            </a:r>
            <a:r>
              <a:rPr lang="en-US" sz="4400" dirty="0">
                <a:latin typeface="+mj-lt"/>
                <a:ea typeface="+mj-ea"/>
                <a:cs typeface="+mj-cs"/>
              </a:rPr>
              <a:t>Shift Register</a:t>
            </a:r>
            <a:endParaRPr lang="ar-SA" sz="4400" dirty="0">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rrowheads="1"/>
          </p:cNvSpPr>
          <p:nvPr>
            <p:ph type="title"/>
          </p:nvPr>
        </p:nvSpPr>
        <p:spPr>
          <a:xfrm>
            <a:off x="457200" y="-228600"/>
            <a:ext cx="7543800" cy="1295400"/>
          </a:xfrm>
        </p:spPr>
        <p:txBody>
          <a:bodyPr/>
          <a:lstStyle/>
          <a:p>
            <a:r>
              <a:rPr lang="en-US" altLang="zh-CN" dirty="0">
                <a:ea typeface="SimSun" panose="02010600030101010101" pitchFamily="2" charset="-122"/>
              </a:rPr>
              <a:t>Counters</a:t>
            </a:r>
            <a:endParaRPr lang="en-US" altLang="zh-CN" dirty="0">
              <a:ea typeface="SimSun" panose="02010600030101010101" pitchFamily="2" charset="-122"/>
            </a:endParaRPr>
          </a:p>
        </p:txBody>
      </p:sp>
      <p:sp>
        <p:nvSpPr>
          <p:cNvPr id="208899" name="Rectangle 3"/>
          <p:cNvSpPr>
            <a:spLocks noGrp="1" noChangeArrowheads="1"/>
          </p:cNvSpPr>
          <p:nvPr>
            <p:ph type="body" idx="1"/>
          </p:nvPr>
        </p:nvSpPr>
        <p:spPr>
          <a:xfrm>
            <a:off x="457200" y="1417638"/>
            <a:ext cx="8458200" cy="5211762"/>
          </a:xfrm>
        </p:spPr>
        <p:txBody>
          <a:bodyPr/>
          <a:lstStyle/>
          <a:p>
            <a:r>
              <a:rPr lang="en-US" altLang="zh-CN" sz="2400" dirty="0">
                <a:highlight>
                  <a:srgbClr val="FFFF00"/>
                </a:highlight>
                <a:ea typeface="SimSun" panose="02010600030101010101" pitchFamily="2" charset="-122"/>
              </a:rPr>
              <a:t>A </a:t>
            </a:r>
            <a:r>
              <a:rPr lang="en-US" altLang="zh-CN" sz="2400" i="1" dirty="0">
                <a:highlight>
                  <a:srgbClr val="FFFF00"/>
                </a:highlight>
                <a:ea typeface="SimSun" panose="02010600030101010101" pitchFamily="2" charset="-122"/>
              </a:rPr>
              <a:t>counter</a:t>
            </a:r>
            <a:r>
              <a:rPr lang="en-US" altLang="zh-CN" sz="2400" dirty="0">
                <a:highlight>
                  <a:srgbClr val="FFFF00"/>
                </a:highlight>
                <a:ea typeface="SimSun" panose="02010600030101010101" pitchFamily="2" charset="-122"/>
              </a:rPr>
              <a:t> is a register that goes through a </a:t>
            </a:r>
            <a:r>
              <a:rPr lang="en-US" altLang="zh-CN" sz="2400" u="sng" dirty="0">
                <a:highlight>
                  <a:srgbClr val="FFFF00"/>
                </a:highlight>
                <a:ea typeface="SimSun" panose="02010600030101010101" pitchFamily="2" charset="-122"/>
              </a:rPr>
              <a:t>predetermined sequence of states upon the application of clock pulses.</a:t>
            </a:r>
            <a:endParaRPr lang="en-US" altLang="zh-CN" sz="2400" u="sng" dirty="0">
              <a:highlight>
                <a:srgbClr val="FFFF00"/>
              </a:highlight>
              <a:ea typeface="SimSun" panose="02010600030101010101" pitchFamily="2" charset="-122"/>
            </a:endParaRPr>
          </a:p>
          <a:p>
            <a:r>
              <a:rPr lang="en-US" altLang="zh-CN" sz="2400" dirty="0">
                <a:highlight>
                  <a:srgbClr val="00FF00"/>
                </a:highlight>
                <a:ea typeface="SimSun" panose="02010600030101010101" pitchFamily="2" charset="-122"/>
              </a:rPr>
              <a:t>A counter that follows the binary number sequence is called a </a:t>
            </a:r>
            <a:r>
              <a:rPr lang="en-US" altLang="zh-CN" sz="2400" b="1" dirty="0">
                <a:highlight>
                  <a:srgbClr val="00FF00"/>
                </a:highlight>
                <a:ea typeface="SimSun" panose="02010600030101010101" pitchFamily="2" charset="-122"/>
              </a:rPr>
              <a:t>binary counter</a:t>
            </a:r>
            <a:r>
              <a:rPr lang="en-US" altLang="zh-CN" sz="2400" dirty="0">
                <a:highlight>
                  <a:srgbClr val="00FF00"/>
                </a:highlight>
                <a:ea typeface="SimSun" panose="02010600030101010101" pitchFamily="2" charset="-122"/>
              </a:rPr>
              <a:t>.</a:t>
            </a:r>
            <a:endParaRPr lang="en-US" altLang="zh-CN" sz="2400" dirty="0">
              <a:highlight>
                <a:srgbClr val="00FF00"/>
              </a:highlight>
              <a:ea typeface="SimSun" panose="02010600030101010101" pitchFamily="2" charset="-122"/>
            </a:endParaRPr>
          </a:p>
          <a:p>
            <a:r>
              <a:rPr lang="en-US" altLang="zh-CN" sz="2400" dirty="0">
                <a:ea typeface="SimSun" panose="02010600030101010101" pitchFamily="2" charset="-122"/>
              </a:rPr>
              <a:t>Counters are categorized as: </a:t>
            </a:r>
            <a:endParaRPr lang="en-US" altLang="zh-CN" sz="2400" dirty="0">
              <a:ea typeface="SimSun" panose="02010600030101010101" pitchFamily="2" charset="-122"/>
            </a:endParaRPr>
          </a:p>
          <a:p>
            <a:pPr lvl="1"/>
            <a:r>
              <a:rPr lang="en-US" altLang="zh-CN" sz="2400" dirty="0">
                <a:ea typeface="SimSun" panose="02010600030101010101" pitchFamily="2" charset="-122"/>
              </a:rPr>
              <a:t>Asynchronous/Ripple Counters: </a:t>
            </a:r>
            <a:br>
              <a:rPr lang="en-US" altLang="zh-CN" sz="2400" dirty="0">
                <a:ea typeface="SimSun" panose="02010600030101010101" pitchFamily="2" charset="-122"/>
              </a:rPr>
            </a:br>
            <a:r>
              <a:rPr lang="en-US" altLang="zh-CN" sz="2400" dirty="0">
                <a:ea typeface="SimSun" panose="02010600030101010101" pitchFamily="2" charset="-122"/>
              </a:rPr>
              <a:t>The FF output transition serves as a source for triggering other FFs.  No common clock.</a:t>
            </a:r>
            <a:endParaRPr lang="en-US" altLang="zh-CN" sz="2400" dirty="0">
              <a:ea typeface="SimSun" panose="02010600030101010101" pitchFamily="2" charset="-122"/>
            </a:endParaRPr>
          </a:p>
          <a:p>
            <a:pPr lvl="1"/>
            <a:r>
              <a:rPr lang="en-US" altLang="zh-CN" sz="2400" dirty="0">
                <a:ea typeface="SimSun" panose="02010600030101010101" pitchFamily="2" charset="-122"/>
              </a:rPr>
              <a:t>Synchronous Counter:</a:t>
            </a:r>
            <a:br>
              <a:rPr lang="en-US" altLang="zh-CN" sz="2400" dirty="0">
                <a:ea typeface="SimSun" panose="02010600030101010101" pitchFamily="2" charset="-122"/>
              </a:rPr>
            </a:br>
            <a:r>
              <a:rPr lang="en-US" altLang="zh-CN" sz="2400" dirty="0">
                <a:ea typeface="SimSun" panose="02010600030101010101" pitchFamily="2" charset="-122"/>
              </a:rPr>
              <a:t>All FFs receive the common clock pulse, and the change of state is determined from the present state.</a:t>
            </a:r>
            <a:endParaRPr lang="en-US" altLang="zh-CN" sz="2400" dirty="0">
              <a:ea typeface="SimSun"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a:t>Asynchronous/ Ripple Counter</a:t>
            </a:r>
            <a:endParaRPr lang="en-US" altLang="en-US" dirty="0"/>
          </a:p>
        </p:txBody>
      </p:sp>
      <p:sp>
        <p:nvSpPr>
          <p:cNvPr id="3" name="Content Placeholder 2"/>
          <p:cNvSpPr>
            <a:spLocks noGrp="1"/>
          </p:cNvSpPr>
          <p:nvPr>
            <p:ph idx="1"/>
          </p:nvPr>
        </p:nvSpPr>
        <p:spPr/>
        <p:txBody>
          <a:bodyPr>
            <a:normAutofit/>
          </a:bodyPr>
          <a:lstStyle/>
          <a:p>
            <a:pPr>
              <a:defRPr/>
            </a:pPr>
            <a:r>
              <a:rPr lang="en-US" sz="2400" dirty="0"/>
              <a:t>Only the first flip-flop is clocked by an external clock. All subsequent flip-flops are clocked by the output of the preceding flip-flop.</a:t>
            </a:r>
            <a:endParaRPr lang="en-US" sz="2400" dirty="0"/>
          </a:p>
          <a:p>
            <a:pPr>
              <a:defRPr/>
            </a:pPr>
            <a:r>
              <a:rPr lang="en-US" sz="2400" dirty="0"/>
              <a:t>Asynchronous counters are slower than synchronous counters because of the delay in the transmission of the pulses from flip-flop to flip-flop.</a:t>
            </a:r>
            <a:endParaRPr lang="en-US" sz="2400" dirty="0"/>
          </a:p>
          <a:p>
            <a:pPr>
              <a:defRPr/>
            </a:pPr>
            <a:r>
              <a:rPr lang="en-US" sz="2400" dirty="0"/>
              <a:t>Asynchronous counters are also called ripple-counters because of the way the clock pulse ripples it way through the flip-flops.</a:t>
            </a:r>
            <a:endParaRPr 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fg08_003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7313" y="714375"/>
            <a:ext cx="6332537"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ChangeArrowheads="1"/>
          </p:cNvSpPr>
          <p:nvPr/>
        </p:nvSpPr>
        <p:spPr bwMode="auto">
          <a:xfrm>
            <a:off x="642938" y="5643563"/>
            <a:ext cx="72866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lgn="r" rtl="1">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lgn="r" rtl="1">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eaLnBrk="1" hangingPunct="1">
              <a:spcBef>
                <a:spcPct val="0"/>
              </a:spcBef>
              <a:buFontTx/>
              <a:buNone/>
            </a:pPr>
            <a:r>
              <a:rPr lang="en-US" altLang="en-US" sz="2800"/>
              <a:t>3-bit asynchronous binary counter and its timing diagram for one cycle. </a:t>
            </a:r>
            <a:endParaRPr lang="ar-SA" alt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1000" y="228600"/>
            <a:ext cx="3352800" cy="1295400"/>
          </a:xfrm>
        </p:spPr>
        <p:txBody>
          <a:bodyPr/>
          <a:lstStyle/>
          <a:p>
            <a:r>
              <a:rPr lang="en-US" altLang="en-US" dirty="0"/>
              <a:t>4-bit Storage Registers</a:t>
            </a:r>
            <a:endParaRPr lang="en-US" altLang="en-US" dirty="0"/>
          </a:p>
        </p:txBody>
      </p:sp>
      <p:pic>
        <p:nvPicPr>
          <p:cNvPr id="96" name="Picture 3" descr="AACFLRD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3800" y="228600"/>
            <a:ext cx="2667000" cy="650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txBox="1">
            <a:spLocks noChangeArrowheads="1"/>
          </p:cNvSpPr>
          <p:nvPr/>
        </p:nvSpPr>
        <p:spPr bwMode="auto">
          <a:xfrm>
            <a:off x="571500" y="5643563"/>
            <a:ext cx="771525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lgn="r" rtl="1">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lgn="r" rtl="1">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eaLnBrk="1" hangingPunct="1">
              <a:spcBef>
                <a:spcPct val="0"/>
              </a:spcBef>
              <a:buFontTx/>
              <a:buNone/>
            </a:pPr>
            <a:r>
              <a:rPr lang="en-US" altLang="en-US" sz="2800"/>
              <a:t>Four-bit asynchronous binary counter and its timing</a:t>
            </a:r>
            <a:endParaRPr lang="en-US" altLang="en-US" sz="2800"/>
          </a:p>
          <a:p>
            <a:pPr algn="ctr" eaLnBrk="1" hangingPunct="1">
              <a:spcBef>
                <a:spcPct val="0"/>
              </a:spcBef>
              <a:buFontTx/>
              <a:buNone/>
            </a:pPr>
            <a:r>
              <a:rPr lang="en-US" altLang="en-US" sz="2800"/>
              <a:t> diagram. </a:t>
            </a:r>
            <a:endParaRPr lang="en-US" altLang="en-US" sz="2800"/>
          </a:p>
        </p:txBody>
      </p:sp>
      <p:pic>
        <p:nvPicPr>
          <p:cNvPr id="9219" name="Picture 6" descr="fg08_005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8988" y="428625"/>
            <a:ext cx="7354887"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descr="AACFLRK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05013" y="269450"/>
            <a:ext cx="5386387" cy="6393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725487"/>
          </a:xfrm>
        </p:spPr>
        <p:txBody>
          <a:bodyPr rtlCol="1">
            <a:normAutofit/>
          </a:bodyPr>
          <a:lstStyle/>
          <a:p>
            <a:pPr rtl="0" eaLnBrk="1" fontAlgn="auto" hangingPunct="1">
              <a:spcAft>
                <a:spcPts val="0"/>
              </a:spcAft>
              <a:defRPr/>
            </a:pPr>
            <a:r>
              <a:rPr lang="en-US" dirty="0"/>
              <a:t>Asynchronous Decade Counters</a:t>
            </a:r>
            <a:endParaRPr lang="ar-SA" dirty="0"/>
          </a:p>
        </p:txBody>
      </p:sp>
      <p:sp>
        <p:nvSpPr>
          <p:cNvPr id="3" name="Content Placeholder 2"/>
          <p:cNvSpPr>
            <a:spLocks noGrp="1"/>
          </p:cNvSpPr>
          <p:nvPr>
            <p:ph idx="1"/>
          </p:nvPr>
        </p:nvSpPr>
        <p:spPr>
          <a:xfrm>
            <a:off x="457200" y="1676400"/>
            <a:ext cx="8229600" cy="4895850"/>
          </a:xfrm>
        </p:spPr>
        <p:txBody>
          <a:bodyPr rtlCol="1">
            <a:normAutofit/>
          </a:bodyPr>
          <a:lstStyle/>
          <a:p>
            <a:pPr algn="l" rtl="0" eaLnBrk="1" fontAlgn="auto" hangingPunct="1">
              <a:spcAft>
                <a:spcPts val="0"/>
              </a:spcAft>
              <a:defRPr/>
            </a:pPr>
            <a:r>
              <a:rPr lang="en-US" sz="2400" dirty="0"/>
              <a:t>These counters have 10 states in their sequence.</a:t>
            </a:r>
            <a:endParaRPr lang="en-US" sz="2400" dirty="0"/>
          </a:p>
          <a:p>
            <a:pPr algn="l" rtl="0" eaLnBrk="1" fontAlgn="auto" hangingPunct="1">
              <a:spcAft>
                <a:spcPts val="0"/>
              </a:spcAft>
              <a:defRPr/>
            </a:pPr>
            <a:r>
              <a:rPr lang="en-US" sz="2400" dirty="0"/>
              <a:t>A decade counter of states from 0000 to 1001 is called a </a:t>
            </a:r>
            <a:r>
              <a:rPr lang="en-US" sz="2400" b="1" dirty="0">
                <a:solidFill>
                  <a:srgbClr val="FF0000"/>
                </a:solidFill>
              </a:rPr>
              <a:t>BCD decade counter.</a:t>
            </a:r>
            <a:endParaRPr lang="en-US" sz="2400" b="1" dirty="0">
              <a:solidFill>
                <a:srgbClr val="FF0000"/>
              </a:solidFill>
            </a:endParaRPr>
          </a:p>
          <a:p>
            <a:pPr algn="l" rtl="0" eaLnBrk="1" fontAlgn="auto" hangingPunct="1">
              <a:spcAft>
                <a:spcPts val="0"/>
              </a:spcAft>
              <a:defRPr/>
            </a:pPr>
            <a:r>
              <a:rPr lang="en-US" sz="2400" dirty="0"/>
              <a:t>Since the counter would have 16 states, it is forces to recycle before going through all of its possible state.</a:t>
            </a:r>
            <a:endParaRPr lang="en-US" sz="2400" dirty="0"/>
          </a:p>
          <a:p>
            <a:pPr algn="l" rtl="0" eaLnBrk="1" fontAlgn="auto" hangingPunct="1">
              <a:spcAft>
                <a:spcPts val="0"/>
              </a:spcAft>
              <a:defRPr/>
            </a:pPr>
            <a:r>
              <a:rPr lang="en-US" sz="2400" dirty="0"/>
              <a:t>The </a:t>
            </a:r>
            <a:r>
              <a:rPr lang="en-US" sz="2400" b="1" dirty="0">
                <a:solidFill>
                  <a:srgbClr val="FF0000"/>
                </a:solidFill>
              </a:rPr>
              <a:t>BCD decade counter </a:t>
            </a:r>
            <a:r>
              <a:rPr lang="en-US" sz="2400" dirty="0"/>
              <a:t>is recycled to 0000 after the 1001 state.</a:t>
            </a:r>
            <a:endParaRPr lang="en-US" sz="2400" dirty="0"/>
          </a:p>
          <a:p>
            <a:pPr lvl="1" algn="l" rtl="0" eaLnBrk="1" fontAlgn="auto" hangingPunct="1">
              <a:spcAft>
                <a:spcPts val="0"/>
              </a:spcAft>
              <a:defRPr/>
            </a:pPr>
            <a:r>
              <a:rPr lang="en-US" sz="2400" dirty="0"/>
              <a:t>This is done as shown in the next slide by decoding count 1010 with an NAND gate and</a:t>
            </a:r>
            <a:endParaRPr lang="en-US" sz="2400" dirty="0"/>
          </a:p>
          <a:p>
            <a:pPr lvl="1" algn="l" rtl="0" eaLnBrk="1" fontAlgn="auto" hangingPunct="1">
              <a:spcAft>
                <a:spcPts val="0"/>
              </a:spcAft>
              <a:defRPr/>
            </a:pPr>
            <a:r>
              <a:rPr lang="en-US" sz="2400" dirty="0"/>
              <a:t> connecting the output of the NAND gate to the clear inputs of the flip-flops.</a:t>
            </a:r>
            <a:endParaRPr 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ACFLRL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066800"/>
            <a:ext cx="7696200" cy="447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txBox="1">
            <a:spLocks noChangeArrowheads="1"/>
          </p:cNvSpPr>
          <p:nvPr/>
        </p:nvSpPr>
        <p:spPr bwMode="auto">
          <a:xfrm>
            <a:off x="285750" y="5715000"/>
            <a:ext cx="84201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lgn="r" rtl="1">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lgn="r" rtl="1">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lgn="r" rtl="1">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algn="r" rtl="1"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eaLnBrk="1" hangingPunct="1">
              <a:spcBef>
                <a:spcPct val="0"/>
              </a:spcBef>
              <a:buFontTx/>
              <a:buNone/>
            </a:pPr>
            <a:r>
              <a:rPr lang="en-US" altLang="en-US" sz="2400"/>
              <a:t>An asynchronously clocked decade counter with asynchronous recycling. </a:t>
            </a:r>
            <a:endParaRPr lang="en-US" altLang="en-US" sz="2400"/>
          </a:p>
        </p:txBody>
      </p:sp>
      <p:pic>
        <p:nvPicPr>
          <p:cNvPr id="11267" name="Picture 6" descr="fg08_006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0125" y="19050"/>
            <a:ext cx="7215188"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3886200" y="2971800"/>
            <a:ext cx="1770022" cy="838200"/>
          </a:xfrm>
          <a:prstGeom prst="rect">
            <a:avLst/>
          </a:prstGeom>
        </p:spPr>
        <p:txBody>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defRPr>
            </a:lvl2pPr>
            <a:lvl3pPr algn="l" rtl="0" fontAlgn="base">
              <a:spcBef>
                <a:spcPct val="0"/>
              </a:spcBef>
              <a:spcAft>
                <a:spcPct val="0"/>
              </a:spcAft>
              <a:defRPr sz="3900" b="1">
                <a:solidFill>
                  <a:schemeClr val="tx2"/>
                </a:solidFill>
                <a:latin typeface="Arial" panose="020B0604020202020204" pitchFamily="34" charset="0"/>
              </a:defRPr>
            </a:lvl3pPr>
            <a:lvl4pPr algn="l" rtl="0" fontAlgn="base">
              <a:spcBef>
                <a:spcPct val="0"/>
              </a:spcBef>
              <a:spcAft>
                <a:spcPct val="0"/>
              </a:spcAft>
              <a:defRPr sz="3900" b="1">
                <a:solidFill>
                  <a:schemeClr val="tx2"/>
                </a:solidFill>
                <a:latin typeface="Arial" panose="020B0604020202020204" pitchFamily="34" charset="0"/>
              </a:defRPr>
            </a:lvl4pPr>
            <a:lvl5pPr algn="l" rtl="0" fontAlgn="base">
              <a:spcBef>
                <a:spcPct val="0"/>
              </a:spcBef>
              <a:spcAft>
                <a:spcPct val="0"/>
              </a:spcAft>
              <a:defRPr sz="3900" b="1">
                <a:solidFill>
                  <a:schemeClr val="tx2"/>
                </a:solidFill>
                <a:latin typeface="Arial" panose="020B0604020202020204" pitchFamily="34" charset="0"/>
              </a:defRPr>
            </a:lvl5pPr>
            <a:lvl6pPr marL="457200" algn="l" rtl="0" fontAlgn="base">
              <a:spcBef>
                <a:spcPct val="0"/>
              </a:spcBef>
              <a:spcAft>
                <a:spcPct val="0"/>
              </a:spcAft>
              <a:defRPr sz="3900" b="1">
                <a:solidFill>
                  <a:schemeClr val="tx2"/>
                </a:solidFill>
                <a:latin typeface="Arial" panose="020B0604020202020204" pitchFamily="34" charset="0"/>
              </a:defRPr>
            </a:lvl6pPr>
            <a:lvl7pPr marL="914400" algn="l" rtl="0" fontAlgn="base">
              <a:spcBef>
                <a:spcPct val="0"/>
              </a:spcBef>
              <a:spcAft>
                <a:spcPct val="0"/>
              </a:spcAft>
              <a:defRPr sz="3900" b="1">
                <a:solidFill>
                  <a:schemeClr val="tx2"/>
                </a:solidFill>
                <a:latin typeface="Arial" panose="020B0604020202020204" pitchFamily="34" charset="0"/>
              </a:defRPr>
            </a:lvl7pPr>
            <a:lvl8pPr marL="1371600" algn="l" rtl="0" fontAlgn="base">
              <a:spcBef>
                <a:spcPct val="0"/>
              </a:spcBef>
              <a:spcAft>
                <a:spcPct val="0"/>
              </a:spcAft>
              <a:defRPr sz="3900" b="1">
                <a:solidFill>
                  <a:schemeClr val="tx2"/>
                </a:solidFill>
                <a:latin typeface="Arial" panose="020B0604020202020204" pitchFamily="34" charset="0"/>
              </a:defRPr>
            </a:lvl8pPr>
            <a:lvl9pPr marL="1828800" algn="l" rtl="0" fontAlgn="base">
              <a:spcBef>
                <a:spcPct val="0"/>
              </a:spcBef>
              <a:spcAft>
                <a:spcPct val="0"/>
              </a:spcAft>
              <a:defRPr sz="3900" b="1">
                <a:solidFill>
                  <a:schemeClr val="tx2"/>
                </a:solidFill>
                <a:latin typeface="Arial" panose="020B0604020202020204" pitchFamily="34" charset="0"/>
              </a:defRPr>
            </a:lvl9pPr>
          </a:lstStyle>
          <a:p>
            <a:pPr>
              <a:defRPr/>
            </a:pPr>
            <a:r>
              <a:rPr lang="en-US" kern="0" dirty="0"/>
              <a:t>End</a:t>
            </a:r>
            <a:endParaRPr lang="en-US" kern="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152400"/>
            <a:ext cx="7772400" cy="838200"/>
          </a:xfrm>
        </p:spPr>
        <p:txBody>
          <a:bodyPr/>
          <a:lstStyle/>
          <a:p>
            <a:r>
              <a:rPr lang="en-US" dirty="0"/>
              <a:t>Frequency division</a:t>
            </a:r>
            <a:endParaRPr lang="en-US" dirty="0"/>
          </a:p>
        </p:txBody>
      </p:sp>
      <p:pic>
        <p:nvPicPr>
          <p:cNvPr id="4099" name="Picture 4" descr="8-23-2006 8-04-47 PM_0045"/>
          <p:cNvPicPr>
            <a:picLocks noChangeAspect="1" noChangeArrowheads="1"/>
          </p:cNvPicPr>
          <p:nvPr/>
        </p:nvPicPr>
        <p:blipFill>
          <a:blip r:embed="rId1">
            <a:extLst>
              <a:ext uri="{28A0092B-C50C-407E-A947-70E740481C1C}">
                <a14:useLocalDpi xmlns:a14="http://schemas.microsoft.com/office/drawing/2010/main" val="0"/>
              </a:ext>
            </a:extLst>
          </a:blip>
          <a:srcRect t="75914" r="4663"/>
          <a:stretch>
            <a:fillRect/>
          </a:stretch>
        </p:blipFill>
        <p:spPr bwMode="auto">
          <a:xfrm>
            <a:off x="381000" y="1524000"/>
            <a:ext cx="7924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228600"/>
            <a:ext cx="7772400" cy="838200"/>
          </a:xfrm>
        </p:spPr>
        <p:txBody>
          <a:bodyPr/>
          <a:lstStyle/>
          <a:p>
            <a:r>
              <a:rPr lang="en-US" dirty="0"/>
              <a:t>Frequency division</a:t>
            </a:r>
            <a:endParaRPr lang="en-US" dirty="0"/>
          </a:p>
        </p:txBody>
      </p:sp>
      <p:pic>
        <p:nvPicPr>
          <p:cNvPr id="5123" name="Picture 3" descr="8-23-2006 8-06-35 PM_0046"/>
          <p:cNvPicPr>
            <a:picLocks noChangeAspect="1" noChangeArrowheads="1"/>
          </p:cNvPicPr>
          <p:nvPr/>
        </p:nvPicPr>
        <p:blipFill>
          <a:blip r:embed="rId1">
            <a:extLst>
              <a:ext uri="{28A0092B-C50C-407E-A947-70E740481C1C}">
                <a14:useLocalDpi xmlns:a14="http://schemas.microsoft.com/office/drawing/2010/main" val="0"/>
              </a:ext>
            </a:extLst>
          </a:blip>
          <a:srcRect t="1587" r="26598" b="53969"/>
          <a:stretch>
            <a:fillRect/>
          </a:stretch>
        </p:blipFill>
        <p:spPr bwMode="auto">
          <a:xfrm>
            <a:off x="457200" y="1447800"/>
            <a:ext cx="7924800"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Register with Parallel load</a:t>
            </a:r>
            <a:endParaRPr lang="en-US" altLang="en-US"/>
          </a:p>
        </p:txBody>
      </p:sp>
      <p:sp>
        <p:nvSpPr>
          <p:cNvPr id="6147" name="Rectangle 3"/>
          <p:cNvSpPr>
            <a:spLocks noGrp="1" noChangeArrowheads="1"/>
          </p:cNvSpPr>
          <p:nvPr>
            <p:ph type="body" idx="1"/>
          </p:nvPr>
        </p:nvSpPr>
        <p:spPr/>
        <p:txBody>
          <a:bodyPr/>
          <a:lstStyle/>
          <a:p>
            <a:r>
              <a:rPr lang="en-US" altLang="en-US" sz="2800"/>
              <a:t>If  all bits of the register are loaded simultaneously with a common clock pulse, we say that the loading is done in parallel</a:t>
            </a:r>
            <a:endParaRPr lang="en-US" altLang="en-US" sz="2800"/>
          </a:p>
          <a:p>
            <a:r>
              <a:rPr lang="en-US" altLang="en-US" sz="2800"/>
              <a:t>When we want some registers remain </a:t>
            </a:r>
            <a:r>
              <a:rPr lang="en-US" altLang="en-US" sz="2800"/>
              <a:t>unchanged (even with clock changes)  we can use a load control input (see the next slide)</a:t>
            </a:r>
            <a:endParaRPr lang="en-US" altLang="en-US" sz="2800"/>
          </a:p>
          <a:p>
            <a:r>
              <a:rPr lang="en-US" altLang="en-US" sz="2800"/>
              <a:t>The load input determines whether the next pulse will accept new information or leave the information in the register intact. </a:t>
            </a:r>
            <a:endParaRPr lang="en-US"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ACFLRE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9375" y="152400"/>
            <a:ext cx="6423025" cy="662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Shift Register</a:t>
            </a:r>
            <a:endParaRPr lang="en-US" altLang="en-US"/>
          </a:p>
        </p:txBody>
      </p:sp>
      <p:sp>
        <p:nvSpPr>
          <p:cNvPr id="8195" name="Rectangle 3"/>
          <p:cNvSpPr>
            <a:spLocks noGrp="1" noChangeArrowheads="1"/>
          </p:cNvSpPr>
          <p:nvPr>
            <p:ph type="body" idx="1"/>
          </p:nvPr>
        </p:nvSpPr>
        <p:spPr/>
        <p:txBody>
          <a:bodyPr/>
          <a:lstStyle/>
          <a:p>
            <a:r>
              <a:rPr lang="en-US" altLang="en-US" sz="2800">
                <a:highlight>
                  <a:srgbClr val="FFFF00"/>
                </a:highlight>
              </a:rPr>
              <a:t>A register capable of shifting its binary information in one or both directions is called a shift register</a:t>
            </a:r>
            <a:endParaRPr lang="en-US" altLang="en-US" sz="2800">
              <a:highlight>
                <a:srgbClr val="FFFF00"/>
              </a:highlight>
            </a:endParaRPr>
          </a:p>
          <a:p>
            <a:r>
              <a:rPr lang="en-US" altLang="en-US" sz="2800"/>
              <a:t>For example by connecting the output of each D flip-flop to the input of another D flip flop in its right, each clock pulse shifts the content of the register one bit position to the right. The serial input determines what goes into the leftmost flip flop during the shift. The serial output is taken from the output of the rightmost flip flop.</a:t>
            </a:r>
            <a:endParaRPr lang="en-US" altLang="en-US"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ACFLRF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2057400"/>
            <a:ext cx="8610600" cy="2601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0</TotalTime>
  <Words>5087</Words>
  <Application>WPS Presentation</Application>
  <PresentationFormat>On-screen Show (4:3)</PresentationFormat>
  <Paragraphs>196</Paragraphs>
  <Slides>35</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35</vt:i4>
      </vt:variant>
    </vt:vector>
  </HeadingPairs>
  <TitlesOfParts>
    <vt:vector size="44" baseType="lpstr">
      <vt:lpstr>Arial</vt:lpstr>
      <vt:lpstr>SimSun</vt:lpstr>
      <vt:lpstr>Wingdings</vt:lpstr>
      <vt:lpstr>Times New Roman</vt:lpstr>
      <vt:lpstr>Microsoft YaHei</vt:lpstr>
      <vt:lpstr>Arial Unicode MS</vt:lpstr>
      <vt:lpstr>Calibri</vt:lpstr>
      <vt:lpstr>Network</vt:lpstr>
      <vt:lpstr>Default Design</vt:lpstr>
      <vt:lpstr>PowerPoint 演示文稿</vt:lpstr>
      <vt:lpstr>Registers</vt:lpstr>
      <vt:lpstr>4-bit Storage Registers</vt:lpstr>
      <vt:lpstr>Frequency division</vt:lpstr>
      <vt:lpstr>Frequency division</vt:lpstr>
      <vt:lpstr>Register with Parallel load</vt:lpstr>
      <vt:lpstr>PowerPoint 演示文稿</vt:lpstr>
      <vt:lpstr>Shift Register</vt:lpstr>
      <vt:lpstr>PowerPoint 演示文稿</vt:lpstr>
      <vt:lpstr>Shift-register applications</vt:lpstr>
      <vt:lpstr>Various Shift Registers</vt:lpstr>
      <vt:lpstr>Serial in/serial out shift registers</vt:lpstr>
      <vt:lpstr>Serial in/serial out shift registers</vt:lpstr>
      <vt:lpstr>Example: Show the states of the 5-bit shift register for the specified data input and clock waveforms. The registered is initially cleared.</vt:lpstr>
      <vt:lpstr>Serial in/parallel out shift registers</vt:lpstr>
      <vt:lpstr>Serial in/parallel out shift registers</vt:lpstr>
      <vt:lpstr>Serial in/parallel out shift  registers</vt:lpstr>
      <vt:lpstr>Serial In/Parallel Out Shift Registers </vt:lpstr>
      <vt:lpstr>Parallel In/Serial Out Shift Registers</vt:lpstr>
      <vt:lpstr>Parallel In/Serial Out Shift Registers</vt:lpstr>
      <vt:lpstr>PowerPoint 演示文稿</vt:lpstr>
      <vt:lpstr>Parallel In/Parallel Out Shift Registers</vt:lpstr>
      <vt:lpstr>Parallel In/Parallel Out Shift Registers</vt:lpstr>
      <vt:lpstr>Bidirectional Shift Register </vt:lpstr>
      <vt:lpstr>PowerPoint 演示文稿</vt:lpstr>
      <vt:lpstr>PowerPoint 演示文稿</vt:lpstr>
      <vt:lpstr>Counters</vt:lpstr>
      <vt:lpstr>Asynchronous/ Ripple Counter</vt:lpstr>
      <vt:lpstr>PowerPoint 演示文稿</vt:lpstr>
      <vt:lpstr>PowerPoint 演示文稿</vt:lpstr>
      <vt:lpstr>PowerPoint 演示文稿</vt:lpstr>
      <vt:lpstr>Asynchronous Decade Counters</vt:lpstr>
      <vt:lpstr>PowerPoint 演示文稿</vt:lpstr>
      <vt:lpstr>PowerPoint 演示文稿</vt:lpstr>
      <vt:lpstr>PowerPoint 演示文稿</vt:lpstr>
    </vt:vector>
  </TitlesOfParts>
  <Company>Universiti Malaya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WRES1103</dc:title>
  <dc:creator>user</dc:creator>
  <cp:lastModifiedBy>Lenovo</cp:lastModifiedBy>
  <cp:revision>288</cp:revision>
  <dcterms:created xsi:type="dcterms:W3CDTF">2004-11-02T03:21:00Z</dcterms:created>
  <dcterms:modified xsi:type="dcterms:W3CDTF">2024-09-19T05:10:20Z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DC730135DC314E1589A5BF34BECEDA1B_12</vt:lpwstr>
  </property>
  <property fmtid="{D5CDD505-2E9C-101B-9397-08002B2CF9AE}" pid="3" name="KSOProductBuildVer">
    <vt:lpwstr>1033-12.2.0.18283</vt:lpwstr>
  </property>
</Properties>
</file>